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5" r:id="rId2"/>
    <p:sldId id="306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258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46" r:id="rId53"/>
    <p:sldId id="347" r:id="rId54"/>
    <p:sldId id="348" r:id="rId55"/>
    <p:sldId id="349" r:id="rId56"/>
    <p:sldId id="350" r:id="rId57"/>
    <p:sldId id="351" r:id="rId58"/>
    <p:sldId id="352" r:id="rId59"/>
    <p:sldId id="353" r:id="rId60"/>
    <p:sldId id="354" r:id="rId61"/>
    <p:sldId id="355" r:id="rId62"/>
    <p:sldId id="356" r:id="rId63"/>
    <p:sldId id="357" r:id="rId64"/>
    <p:sldId id="358" r:id="rId65"/>
    <p:sldId id="359" r:id="rId66"/>
    <p:sldId id="360" r:id="rId67"/>
    <p:sldId id="361" r:id="rId68"/>
    <p:sldId id="362" r:id="rId69"/>
    <p:sldId id="363" r:id="rId70"/>
    <p:sldId id="364" r:id="rId71"/>
    <p:sldId id="365" r:id="rId72"/>
    <p:sldId id="271" r:id="rId73"/>
    <p:sldId id="272" r:id="rId74"/>
    <p:sldId id="273" r:id="rId75"/>
    <p:sldId id="274" r:id="rId76"/>
    <p:sldId id="275" r:id="rId77"/>
    <p:sldId id="276" r:id="rId78"/>
    <p:sldId id="277" r:id="rId79"/>
    <p:sldId id="278" r:id="rId80"/>
    <p:sldId id="279" r:id="rId81"/>
    <p:sldId id="280" r:id="rId82"/>
    <p:sldId id="281" r:id="rId83"/>
    <p:sldId id="293" r:id="rId84"/>
    <p:sldId id="282" r:id="rId85"/>
    <p:sldId id="283" r:id="rId86"/>
    <p:sldId id="284" r:id="rId87"/>
    <p:sldId id="285" r:id="rId88"/>
    <p:sldId id="286" r:id="rId89"/>
    <p:sldId id="288" r:id="rId90"/>
    <p:sldId id="289" r:id="rId91"/>
    <p:sldId id="290" r:id="rId92"/>
    <p:sldId id="296" r:id="rId93"/>
    <p:sldId id="297" r:id="rId94"/>
    <p:sldId id="291" r:id="rId95"/>
    <p:sldId id="292" r:id="rId96"/>
    <p:sldId id="294" r:id="rId97"/>
    <p:sldId id="295" r:id="rId98"/>
    <p:sldId id="298" r:id="rId99"/>
    <p:sldId id="299" r:id="rId100"/>
    <p:sldId id="300" r:id="rId101"/>
    <p:sldId id="301" r:id="rId102"/>
    <p:sldId id="303" r:id="rId103"/>
    <p:sldId id="302" r:id="rId104"/>
    <p:sldId id="304" r:id="rId105"/>
    <p:sldId id="287" r:id="rId106"/>
    <p:sldId id="305" r:id="rId107"/>
    <p:sldId id="366" r:id="rId108"/>
    <p:sldId id="367" r:id="rId10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천 수빈" initials="천수" lastIdx="15" clrIdx="0">
    <p:extLst>
      <p:ext uri="{19B8F6BF-5375-455C-9EA6-DF929625EA0E}">
        <p15:presenceInfo xmlns:p15="http://schemas.microsoft.com/office/powerpoint/2012/main" userId="d307afa4cc156a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2E3"/>
    <a:srgbClr val="C3DDF4"/>
    <a:srgbClr val="E3AE29"/>
    <a:srgbClr val="EC6920"/>
    <a:srgbClr val="8DC541"/>
    <a:srgbClr val="293D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3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68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6T03:02:18.475" idx="2">
    <p:pos x="10" y="10"/>
    <p:text>핵심단계에서 베이지안 최적화, 유전알고리즘, 간단한 랜덤 탐색</p:text>
    <p:extLst>
      <p:ext uri="{C676402C-5697-4E1C-873F-D02D1690AC5C}">
        <p15:threadingInfo xmlns:p15="http://schemas.microsoft.com/office/powerpoint/2012/main" timeZoneBias="-540"/>
      </p:ext>
    </p:extLst>
  </p:cm>
  <p:cm authorId="1" dt="2020-01-26T03:28:01.119" idx="4">
    <p:pos x="146" y="146"/>
    <p:text>대규모로 자동화하여 하이퍼파라미터 최적화 진행할떄는 모델이 빠르게 검증 데이터에 과대적합합니다. 이 점을 기억해야 한다고 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9T22:52:13.985" idx="14">
    <p:pos x="10" y="10"/>
    <p:text>GAN이미지 산술연산 
https://post.naver.com/viewer/postView.nhn?volumeNo=16566740&amp;memberNo=36733075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9T22:52:13.985" idx="14">
    <p:pos x="10" y="10"/>
    <p:text>GAN이미지 산술연산 
https://post.naver.com/viewer/postView.nhn?volumeNo=16566740&amp;memberNo=36733075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30T00:33:30.281" idx="15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9T22:52:13.985" idx="14">
    <p:pos x="10" y="10"/>
    <p:text>GAN이미지 산술연산 
https://post.naver.com/viewer/postView.nhn?volumeNo=16566740&amp;memberNo=36733075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9T22:52:13.985" idx="14">
    <p:pos x="10" y="10"/>
    <p:text>GAN이미지 산술연산 
https://post.naver.com/viewer/postView.nhn?volumeNo=16566740&amp;memberNo=36733075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9T22:52:13.985" idx="14">
    <p:pos x="10" y="10"/>
    <p:text>GAN이미지 산술연산 
https://post.naver.com/viewer/postView.nhn?volumeNo=16566740&amp;memberNo=36733075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9T22:52:13.985" idx="14">
    <p:pos x="10" y="10"/>
    <p:text>GAN이미지 산술연산 
https://post.naver.com/viewer/postView.nhn?volumeNo=16566740&amp;memberNo=36733075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9T22:52:13.985" idx="14">
    <p:pos x="10" y="10"/>
    <p:text>GAN이미지 산술연산 
https://post.naver.com/viewer/postView.nhn?volumeNo=16566740&amp;memberNo=36733075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9T22:52:13.985" idx="14">
    <p:pos x="10" y="10"/>
    <p:text>GAN이미지 산술연산 
https://post.naver.com/viewer/postView.nhn?volumeNo=16566740&amp;memberNo=36733075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9T22:52:13.985" idx="14">
    <p:pos x="10" y="10"/>
    <p:text>GAN이미지 산술연산 
https://post.naver.com/viewer/postView.nhn?volumeNo=16566740&amp;memberNo=36733075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6T03:31:53.325" idx="5">
    <p:pos x="10" y="10"/>
    <p:text>1장에서 나온 랜덤포르세트와 그래디언트 부스팅 머신이 앙상블의 일종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9T22:52:13.985" idx="14">
    <p:pos x="10" y="10"/>
    <p:text>GAN이미지 산술연산 
https://post.naver.com/viewer/postView.nhn?volumeNo=16566740&amp;memberNo=36733075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8T00:05:30.554" idx="8">
    <p:pos x="10" y="10"/>
    <p:text>LOG_VAR는 분산에 로그함수를 적용한것 편차가 같으면 분산도 변화 없다
표준편차는 분산으로부터 나오기에 인코더네트워크는 분산의 로그값을 출력하도록 학습 왜냐하면 음수가 나오는 것을 방지하기 위해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8T02:08:50.285" idx="9">
    <p:pos x="10" y="10"/>
    <p:text>코드질문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9T22:30:55.687" idx="13">
    <p:pos x="10" y="10"/>
    <p:text>VAE와 달리 이 잠재공간은 의미있는 구조X 연속적이지도 않음P.394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9T22:52:13.985" idx="14">
    <p:pos x="10" y="10"/>
    <p:text>GAN이미지 산술연산 
https://post.naver.com/viewer/postView.nhn?volumeNo=16566740&amp;memberNo=36733075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9T22:52:13.985" idx="14">
    <p:pos x="10" y="10"/>
    <p:text>GAN이미지 산술연산 
https://post.naver.com/viewer/postView.nhn?volumeNo=16566740&amp;memberNo=36733075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9T22:52:13.985" idx="14">
    <p:pos x="10" y="10"/>
    <p:text>GAN이미지 산술연산 
https://post.naver.com/viewer/postView.nhn?volumeNo=16566740&amp;memberNo=36733075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9T22:52:13.985" idx="14">
    <p:pos x="10" y="10"/>
    <p:text>정규분포 뇌피셜 얘기해보기
업샘플링과정에서 중앙에 값이 쏠리는 현상이 있으므로 이를 맞출려고 잠재공간에서부터 포인트 샘플링할때 중앙에값을 쏠리게 정규분포로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83E0D-D2FF-4A54-A5D9-FFCA2722C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149E9E-04E0-48CA-AEC4-8E1651C5C3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946F6-CD59-4468-A775-8FF874858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42BF-F0D4-4549-B672-6F47A21C70F0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80C50E-A3AA-49E2-9C5B-CB6CD2782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EF1B9E-67A5-4CCD-893E-9B9BCD196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4F0D2-2531-4216-BDD9-9393086A9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572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92019-C994-4315-B69A-7846BC23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A5617B-78EB-4FE6-837B-1CCC37CDF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CC523C-9B3D-4390-81C9-848598C74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42BF-F0D4-4549-B672-6F47A21C70F0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EB70BF-A902-4C5B-A3EB-F155FE9FE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3CBEB-34B2-4BE9-B891-D76A7BAF4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4F0D2-2531-4216-BDD9-9393086A9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868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A3178B-0F55-446F-86B7-861791ADE8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7EF62B-98FC-41DE-B88B-61DE44C4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6502CE-8177-476B-B189-1AE57F270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42BF-F0D4-4549-B672-6F47A21C70F0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4369C2-C744-4C3E-8967-0AB65CEC0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B981B-1776-4CC9-8A3C-CC1B2D41A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4F0D2-2531-4216-BDD9-9393086A9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52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1D213-09D1-41F6-B64C-539452B6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25CF71-2509-4065-AA47-ACF7CA285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DF2037-581B-4A15-9C8B-A91849967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42BF-F0D4-4549-B672-6F47A21C70F0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44440F-6977-4957-AC79-296EA359D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D1398-4859-4D7D-9769-1D639EA4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4F0D2-2531-4216-BDD9-9393086A9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725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A97F7-1AEE-4F98-966B-9A22ACE8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CA0F75-70B0-469D-8916-A9A0ED540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6C239D-E301-4679-BC15-9E23AAA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42BF-F0D4-4549-B672-6F47A21C70F0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EB4137-7B49-4D3E-9905-6C59523BD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CB541A-447F-47AA-BBB9-5CD3B622D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4F0D2-2531-4216-BDD9-9393086A9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73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6AEFF-AAFB-44DC-AAD6-1A8CD7EF1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24377F-C933-4F18-BB70-048B224B4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D71FB0-D936-47E0-8FD8-ACBCD374F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22E5C-0600-4EF6-B2D7-B06A4C59F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42BF-F0D4-4549-B672-6F47A21C70F0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AD0520-C95E-46BD-A01D-E9DB148DB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0D35F-A83E-46B8-8B18-1A583289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4F0D2-2531-4216-BDD9-9393086A9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69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B944B-0E41-435F-BB2C-F67152D2A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6F5439-4B30-4136-BCC7-910643042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BC9D61-FE8C-43E7-A8EF-EA9F31518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9F65D7-2222-47C2-B916-D321BC3CD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CAFA9A-CF00-45F2-8F99-909AC5DB35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4410F4-EFC2-4DC8-8C06-BA8A95813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42BF-F0D4-4549-B672-6F47A21C70F0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5218CB-96E8-4F1B-986A-E476FB9C3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0FE313-7FBB-479F-9DBD-34BE89597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4F0D2-2531-4216-BDD9-9393086A9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847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1A4F5-9D3F-4054-BA4D-B51546EAF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926065-A2D9-4795-89DE-2F9F1B11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42BF-F0D4-4549-B672-6F47A21C70F0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AF8CB3-DDE0-404E-9EB5-18562E5C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00810A-7706-49E4-8107-4A80A578C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4F0D2-2531-4216-BDD9-9393086A9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51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1080A5-644D-4714-B625-236A36B41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42BF-F0D4-4549-B672-6F47A21C70F0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2F479A-5D2E-4A92-A0F1-DA377E757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1819BE-181E-4565-9C51-E500717F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4F0D2-2531-4216-BDD9-9393086A9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044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CED00B-46EE-4E1C-B86C-55D168424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8FEB51-2F94-4E9B-8C78-749F2EAAF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D81D5A-6D0F-497C-93FF-CA8E60379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2E5279-1BED-4174-A72D-867A2ED88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42BF-F0D4-4549-B672-6F47A21C70F0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4874C4-3475-4EDB-A165-90534D8B0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7C4FE7-677F-49CC-B4E8-DBAC3231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4F0D2-2531-4216-BDD9-9393086A9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21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576B3-9A74-4C2D-BAB7-0AE3DB2DB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3A79D1-C588-495E-A3EF-0CD4924D97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277182-2236-41AD-85F6-B197161C9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3C001-4782-4110-B848-7E85B9978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42BF-F0D4-4549-B672-6F47A21C70F0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B4D3AE-D894-4E49-A696-EC6F97F4A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1A27F2-7EAE-4592-ACD9-4828CE253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4F0D2-2531-4216-BDD9-9393086A9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397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D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C48332-62D7-428E-8060-2F60D512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336D32-85FC-4305-8C10-C9793D395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BBAA04-AF6D-4342-B8FF-7B3421E513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342BF-F0D4-4549-B672-6F47A21C70F0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373F-F298-4823-A950-250DA6276D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BB291A-DBA5-4C69-A5E4-18C332816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4F0D2-2531-4216-BDD9-9393086A9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011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8.xml"/><Relationship Id="rId4" Type="http://schemas.openxmlformats.org/officeDocument/2006/relationships/image" Target="../media/image28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yperopt/hyperopt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D%99%95%EB%A5%A0%EB%B6%84%ED%8F%AC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5.xml"/><Relationship Id="rId4" Type="http://schemas.openxmlformats.org/officeDocument/2006/relationships/image" Target="../media/image8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2.xml"/><Relationship Id="rId4" Type="http://schemas.openxmlformats.org/officeDocument/2006/relationships/image" Target="../media/image28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5617029"/>
            <a:ext cx="12192000" cy="1240971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925BBF-BAC8-495E-9F29-2D266BF1C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681" y="5350380"/>
            <a:ext cx="1015680" cy="10156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46921DC-1EF2-432B-8439-5BD85BB26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351" y="5065991"/>
            <a:ext cx="1102076" cy="11020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70E0685-DBDC-44EF-88AC-BB79FB7E3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1226">
            <a:off x="8930077" y="735939"/>
            <a:ext cx="1049208" cy="10492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2B9F19-AC86-4444-9B41-1D7375240F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938" y="867621"/>
            <a:ext cx="802891" cy="80289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BF8A8D9-77A7-45A7-BA2A-DC9F7447D3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91" y="5032553"/>
            <a:ext cx="920809" cy="9208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40C279-A82E-41D8-A341-AFC501007E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16" y="176683"/>
            <a:ext cx="920809" cy="9208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F7A8CE-5438-4694-AB1E-BCAF431EE24A}"/>
              </a:ext>
            </a:extLst>
          </p:cNvPr>
          <p:cNvSpPr txBox="1"/>
          <p:nvPr/>
        </p:nvSpPr>
        <p:spPr>
          <a:xfrm>
            <a:off x="1861025" y="1813265"/>
            <a:ext cx="2930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C3DDF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이성찬 윤인섭 천수빈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E232F7-3404-4086-B9F7-733ED71821F6}"/>
              </a:ext>
            </a:extLst>
          </p:cNvPr>
          <p:cNvSpPr txBox="1"/>
          <p:nvPr/>
        </p:nvSpPr>
        <p:spPr>
          <a:xfrm>
            <a:off x="1861025" y="2320330"/>
            <a:ext cx="46025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7</a:t>
            </a:r>
            <a:r>
              <a:rPr lang="ko-KR" altLang="en-US" sz="400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장 </a:t>
            </a:r>
            <a:r>
              <a:rPr lang="en-US" altLang="ko-KR" sz="40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</a:t>
            </a:r>
            <a:r>
              <a:rPr lang="en-US" altLang="ko-KR" sz="400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딥러닝을</a:t>
            </a:r>
            <a:r>
              <a:rPr lang="ko-KR" altLang="en-US" sz="400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위한 고급 도구</a:t>
            </a:r>
            <a:endParaRPr lang="en-US" altLang="ko-KR" sz="4000" dirty="0" smtClean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400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8</a:t>
            </a:r>
            <a:r>
              <a:rPr lang="ko-KR" altLang="en-US" sz="400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장 </a:t>
            </a:r>
            <a:r>
              <a:rPr lang="en-US" altLang="ko-KR" sz="40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</a:t>
            </a:r>
            <a:r>
              <a:rPr lang="en-US" altLang="ko-KR" sz="400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생성 모델을 위한 </a:t>
            </a:r>
            <a:r>
              <a:rPr lang="ko-KR" altLang="en-US" sz="4000" dirty="0" err="1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딥러닝</a:t>
            </a:r>
            <a:endParaRPr lang="en-US" altLang="ko-KR" sz="4000" dirty="0" smtClean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400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9</a:t>
            </a:r>
            <a:r>
              <a:rPr lang="ko-KR" altLang="en-US" sz="400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장 </a:t>
            </a:r>
            <a:r>
              <a:rPr lang="en-US" altLang="ko-KR" sz="400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en-US" sz="400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결론</a:t>
            </a:r>
            <a:endParaRPr lang="ko-KR" altLang="en-US" sz="40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024C3D4-C7CA-48AE-8FAA-B7C4978D60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72" b="89844" l="2734" r="98438">
                        <a14:foregroundMark x1="21484" y1="59766" x2="44531" y2="59375"/>
                        <a14:foregroundMark x1="44531" y1="59375" x2="21094" y2="56250"/>
                        <a14:foregroundMark x1="21094" y1="56250" x2="22656" y2="46094"/>
                        <a14:foregroundMark x1="21484" y1="57422" x2="19141" y2="32422"/>
                        <a14:foregroundMark x1="19141" y1="32422" x2="34375" y2="19141"/>
                        <a14:foregroundMark x1="34375" y1="19141" x2="52734" y2="23438"/>
                        <a14:foregroundMark x1="52734" y1="23438" x2="35547" y2="41016"/>
                        <a14:foregroundMark x1="35547" y1="41016" x2="25000" y2="19141"/>
                        <a14:foregroundMark x1="25000" y1="19141" x2="44141" y2="20313"/>
                        <a14:foregroundMark x1="44141" y1="20313" x2="55078" y2="35938"/>
                        <a14:foregroundMark x1="55078" y1="35938" x2="39063" y2="50781"/>
                        <a14:foregroundMark x1="39063" y1="50781" x2="10547" y2="40625"/>
                        <a14:foregroundMark x1="10547" y1="40625" x2="9375" y2="3516"/>
                        <a14:foregroundMark x1="9375" y1="3516" x2="13281" y2="25391"/>
                        <a14:foregroundMark x1="13281" y1="25391" x2="30859" y2="14844"/>
                        <a14:foregroundMark x1="30859" y1="14844" x2="7422" y2="32422"/>
                        <a14:foregroundMark x1="7422" y1="32422" x2="13281" y2="12109"/>
                        <a14:foregroundMark x1="13281" y1="12109" x2="64844" y2="21484"/>
                        <a14:foregroundMark x1="64844" y1="21484" x2="83203" y2="49609"/>
                        <a14:foregroundMark x1="83203" y1="49609" x2="49219" y2="48828"/>
                        <a14:foregroundMark x1="49219" y1="48828" x2="27734" y2="9375"/>
                        <a14:foregroundMark x1="27734" y1="9375" x2="81641" y2="5078"/>
                        <a14:foregroundMark x1="81641" y1="5078" x2="87891" y2="27344"/>
                        <a14:foregroundMark x1="87891" y1="27344" x2="68750" y2="34766"/>
                        <a14:foregroundMark x1="68750" y1="34766" x2="80078" y2="17969"/>
                        <a14:foregroundMark x1="80078" y1="17969" x2="98438" y2="32031"/>
                        <a14:foregroundMark x1="98438" y1="32031" x2="77344" y2="57813"/>
                        <a14:foregroundMark x1="77344" y1="57813" x2="59766" y2="48438"/>
                        <a14:foregroundMark x1="59766" y1="48438" x2="59766" y2="47656"/>
                        <a14:foregroundMark x1="24609" y1="49609" x2="26172" y2="24219"/>
                        <a14:foregroundMark x1="26172" y1="24219" x2="46094" y2="8594"/>
                        <a14:foregroundMark x1="46094" y1="8594" x2="26563" y2="12109"/>
                        <a14:foregroundMark x1="26563" y1="12109" x2="38672" y2="29297"/>
                        <a14:foregroundMark x1="38672" y1="29297" x2="8203" y2="37500"/>
                        <a14:foregroundMark x1="8203" y1="37500" x2="3516" y2="15234"/>
                        <a14:foregroundMark x1="3516" y1="15234" x2="22266" y2="17578"/>
                        <a14:foregroundMark x1="22266" y1="17578" x2="9375" y2="38672"/>
                        <a14:foregroundMark x1="9375" y1="38672" x2="25000" y2="55078"/>
                        <a14:foregroundMark x1="25000" y1="55078" x2="3906" y2="64063"/>
                        <a14:foregroundMark x1="3906" y1="64063" x2="19531" y2="51172"/>
                        <a14:foregroundMark x1="19531" y1="51172" x2="19922" y2="61328"/>
                        <a14:foregroundMark x1="35938" y1="87109" x2="36328" y2="85938"/>
                        <a14:foregroundMark x1="36719" y1="86719" x2="35156" y2="87109"/>
                        <a14:foregroundMark x1="34766" y1="87109" x2="33984" y2="87500"/>
                        <a14:foregroundMark x1="84766" y1="50000" x2="73828" y2="28906"/>
                        <a14:foregroundMark x1="73828" y1="28906" x2="48047" y2="8594"/>
                        <a14:foregroundMark x1="48047" y1="8594" x2="66797" y2="6641"/>
                        <a14:foregroundMark x1="66797" y1="6641" x2="28125" y2="0"/>
                        <a14:foregroundMark x1="28125" y1="0" x2="93359" y2="12500"/>
                        <a14:foregroundMark x1="93359" y1="12500" x2="54297" y2="8594"/>
                        <a14:foregroundMark x1="54297" y1="8594" x2="78906" y2="7422"/>
                        <a14:foregroundMark x1="78906" y1="7422" x2="13672" y2="2734"/>
                        <a14:foregroundMark x1="13672" y1="2734" x2="50391" y2="6250"/>
                        <a14:foregroundMark x1="50391" y1="6250" x2="3906" y2="1172"/>
                        <a14:foregroundMark x1="3906" y1="1172" x2="87500" y2="13672"/>
                        <a14:foregroundMark x1="87500" y1="13672" x2="44531" y2="11719"/>
                        <a14:foregroundMark x1="44531" y1="11719" x2="68359" y2="6641"/>
                        <a14:foregroundMark x1="68359" y1="6641" x2="10938" y2="1172"/>
                        <a14:foregroundMark x1="10938" y1="1172" x2="74609" y2="5859"/>
                        <a14:foregroundMark x1="74609" y1="5859" x2="33594" y2="6641"/>
                        <a14:foregroundMark x1="33594" y1="6641" x2="62500" y2="781"/>
                        <a14:foregroundMark x1="62500" y1="781" x2="20703" y2="2344"/>
                        <a14:foregroundMark x1="20703" y1="2344" x2="62500" y2="3125"/>
                        <a14:foregroundMark x1="62500" y1="3125" x2="5859" y2="2734"/>
                        <a14:foregroundMark x1="5859" y1="2734" x2="65625" y2="10938"/>
                        <a14:foregroundMark x1="65625" y1="10938" x2="18750" y2="13281"/>
                        <a14:foregroundMark x1="18750" y1="13281" x2="57813" y2="15234"/>
                        <a14:foregroundMark x1="57813" y1="15234" x2="15234" y2="21094"/>
                        <a14:foregroundMark x1="15234" y1="21094" x2="46875" y2="21875"/>
                        <a14:foregroundMark x1="46875" y1="21875" x2="25391" y2="26563"/>
                        <a14:foregroundMark x1="25391" y1="26563" x2="62109" y2="26172"/>
                        <a14:foregroundMark x1="62109" y1="26172" x2="30859" y2="28516"/>
                        <a14:foregroundMark x1="30859" y1="28516" x2="75000" y2="35938"/>
                        <a14:foregroundMark x1="75000" y1="35938" x2="43359" y2="39844"/>
                        <a14:foregroundMark x1="43359" y1="39844" x2="67969" y2="42969"/>
                        <a14:foregroundMark x1="67969" y1="42969" x2="22656" y2="45313"/>
                        <a14:foregroundMark x1="22656" y1="45313" x2="63281" y2="45703"/>
                        <a14:foregroundMark x1="63281" y1="45703" x2="19141" y2="47656"/>
                        <a14:foregroundMark x1="19141" y1="47656" x2="60156" y2="42969"/>
                        <a14:foregroundMark x1="60156" y1="42969" x2="36719" y2="47656"/>
                        <a14:foregroundMark x1="36719" y1="47656" x2="68750" y2="50391"/>
                        <a14:foregroundMark x1="68750" y1="50391" x2="43750" y2="54297"/>
                        <a14:foregroundMark x1="43750" y1="54297" x2="72266" y2="57422"/>
                        <a14:foregroundMark x1="72266" y1="57422" x2="53906" y2="63281"/>
                        <a14:foregroundMark x1="53906" y1="63281" x2="75781" y2="65234"/>
                        <a14:foregroundMark x1="75781" y1="65234" x2="84766" y2="70703"/>
                        <a14:foregroundMark x1="88281" y1="73438" x2="85156" y2="51563"/>
                        <a14:foregroundMark x1="85156" y1="51563" x2="85938" y2="48438"/>
                        <a14:foregroundMark x1="88281" y1="42969" x2="88281" y2="18359"/>
                        <a14:foregroundMark x1="88281" y1="18359" x2="62891" y2="3125"/>
                        <a14:foregroundMark x1="62891" y1="3125" x2="42188" y2="0"/>
                        <a14:foregroundMark x1="42188" y1="0" x2="84375" y2="3906"/>
                        <a14:foregroundMark x1="84375" y1="3906" x2="65234" y2="1563"/>
                        <a14:foregroundMark x1="65234" y1="1563" x2="95703" y2="2344"/>
                        <a14:foregroundMark x1="95703" y1="2344" x2="67578" y2="1172"/>
                        <a14:foregroundMark x1="67578" y1="1172" x2="68359" y2="1172"/>
                        <a14:foregroundMark x1="19922" y1="19141" x2="39063" y2="28516"/>
                        <a14:foregroundMark x1="39063" y1="28516" x2="16797" y2="37500"/>
                        <a14:foregroundMark x1="16797" y1="37500" x2="2734" y2="53906"/>
                        <a14:foregroundMark x1="2734" y1="53906" x2="9766" y2="44922"/>
                        <a14:foregroundMark x1="8594" y1="57422" x2="17578" y2="35547"/>
                        <a14:foregroundMark x1="17578" y1="35547" x2="24609" y2="58203"/>
                        <a14:foregroundMark x1="24609" y1="58203" x2="11719" y2="42969"/>
                        <a14:foregroundMark x1="11719" y1="42969" x2="30859" y2="39063"/>
                        <a14:foregroundMark x1="30859" y1="39063" x2="9375" y2="49219"/>
                        <a14:foregroundMark x1="9375" y1="49219" x2="4688" y2="11328"/>
                        <a14:foregroundMark x1="4688" y1="11328" x2="36328" y2="24609"/>
                        <a14:foregroundMark x1="36328" y1="24609" x2="30078" y2="43750"/>
                        <a14:foregroundMark x1="30078" y1="43750" x2="3516" y2="33594"/>
                        <a14:foregroundMark x1="3516" y1="33594" x2="16406" y2="10156"/>
                        <a14:foregroundMark x1="16406" y1="10156" x2="50391" y2="22266"/>
                        <a14:foregroundMark x1="50391" y1="22266" x2="58594" y2="40625"/>
                        <a14:foregroundMark x1="58594" y1="40625" x2="30859" y2="60547"/>
                        <a14:foregroundMark x1="30859" y1="60547" x2="12109" y2="49219"/>
                        <a14:foregroundMark x1="12109" y1="49219" x2="12500" y2="26563"/>
                        <a14:foregroundMark x1="12500" y1="26563" x2="37109" y2="7031"/>
                        <a14:foregroundMark x1="37109" y1="7031" x2="67188" y2="9766"/>
                        <a14:foregroundMark x1="67188" y1="9766" x2="89453" y2="24609"/>
                        <a14:foregroundMark x1="89453" y1="24609" x2="61719" y2="55859"/>
                        <a14:foregroundMark x1="61719" y1="55859" x2="31250" y2="34375"/>
                        <a14:foregroundMark x1="31250" y1="34375" x2="49219" y2="22656"/>
                        <a14:foregroundMark x1="49219" y1="22656" x2="53906" y2="38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538" y="4248189"/>
            <a:ext cx="2576232" cy="257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4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7.1.2 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다중 입력 모델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01" y="960893"/>
            <a:ext cx="7843727" cy="5168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직선 연결선 6"/>
          <p:cNvCxnSpPr>
            <a:endCxn id="11" idx="1"/>
          </p:cNvCxnSpPr>
          <p:nvPr/>
        </p:nvCxnSpPr>
        <p:spPr>
          <a:xfrm>
            <a:off x="2936929" y="1759058"/>
            <a:ext cx="53081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endCxn id="11" idx="1"/>
          </p:cNvCxnSpPr>
          <p:nvPr/>
        </p:nvCxnSpPr>
        <p:spPr>
          <a:xfrm flipV="1">
            <a:off x="2882685" y="1759058"/>
            <a:ext cx="5362413" cy="8291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245098" y="1574392"/>
            <a:ext cx="368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입력값과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출력값의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단어수를</a:t>
            </a:r>
            <a:r>
              <a:rPr lang="ko-KR" altLang="en-US" dirty="0" smtClean="0">
                <a:solidFill>
                  <a:schemeClr val="bg1"/>
                </a:solidFill>
              </a:rPr>
              <a:t> 지정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11505" y="2921431"/>
            <a:ext cx="108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914753" y="2878811"/>
            <a:ext cx="0" cy="239836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798874" y="5277173"/>
            <a:ext cx="109263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245098" y="2983424"/>
            <a:ext cx="362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참고텍스트와 질문에 대한 입력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함수형 </a:t>
            </a:r>
            <a:r>
              <a:rPr lang="en-US" altLang="ko-KR" dirty="0" smtClean="0">
                <a:solidFill>
                  <a:schemeClr val="bg1"/>
                </a:solidFill>
              </a:rPr>
              <a:t>API)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827722" y="5672380"/>
            <a:ext cx="3417376" cy="232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245098" y="5487714"/>
            <a:ext cx="341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입력과 출력을 넣어서 모델생성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556503" y="2801319"/>
            <a:ext cx="604434" cy="3642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990455" y="3068665"/>
            <a:ext cx="604434" cy="3642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27" idx="7"/>
          </p:cNvCxnSpPr>
          <p:nvPr/>
        </p:nvCxnSpPr>
        <p:spPr>
          <a:xfrm flipV="1">
            <a:off x="5506372" y="2394488"/>
            <a:ext cx="2738726" cy="72751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245098" y="2214990"/>
            <a:ext cx="3680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입력크기 </a:t>
            </a:r>
            <a:r>
              <a:rPr lang="en-US" altLang="ko-KR" sz="1600" dirty="0" smtClean="0">
                <a:solidFill>
                  <a:schemeClr val="bg1"/>
                </a:solidFill>
              </a:rPr>
              <a:t>64</a:t>
            </a:r>
            <a:r>
              <a:rPr lang="ko-KR" altLang="en-US" sz="1600" dirty="0" smtClean="0">
                <a:solidFill>
                  <a:schemeClr val="bg1"/>
                </a:solidFill>
              </a:rPr>
              <a:t>인 벡터 시퀀스로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임베</a:t>
            </a:r>
            <a:r>
              <a:rPr lang="ko-KR" altLang="en-US" sz="1600" dirty="0" err="1">
                <a:solidFill>
                  <a:schemeClr val="bg1"/>
                </a:solidFill>
              </a:rPr>
              <a:t>딩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44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9301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F505A-C767-4703-89D6-C7B8D54FDE94}"/>
              </a:ext>
            </a:extLst>
          </p:cNvPr>
          <p:cNvSpPr txBox="1"/>
          <p:nvPr/>
        </p:nvSpPr>
        <p:spPr>
          <a:xfrm>
            <a:off x="1065934" y="221740"/>
            <a:ext cx="6024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8.5.6 DCGAN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221D25-FADE-42F6-9F14-A137CCC99592}"/>
              </a:ext>
            </a:extLst>
          </p:cNvPr>
          <p:cNvSpPr txBox="1"/>
          <p:nvPr/>
        </p:nvSpPr>
        <p:spPr>
          <a:xfrm>
            <a:off x="1702191" y="1565926"/>
            <a:ext cx="8947052" cy="3726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잠재 공간에서 </a:t>
            </a:r>
            <a:r>
              <a:rPr lang="ko-KR" altLang="en-US" sz="2000" dirty="0" err="1">
                <a:solidFill>
                  <a:schemeClr val="bg1"/>
                </a:solidFill>
              </a:rPr>
              <a:t>랜덤노이즈</a:t>
            </a:r>
            <a:r>
              <a:rPr lang="ko-KR" altLang="en-US" sz="2000" dirty="0">
                <a:solidFill>
                  <a:schemeClr val="bg1"/>
                </a:solidFill>
              </a:rPr>
              <a:t> 발생 </a:t>
            </a:r>
            <a:r>
              <a:rPr lang="en-US" altLang="ko-KR" sz="2000" dirty="0">
                <a:solidFill>
                  <a:schemeClr val="bg1"/>
                </a:solidFill>
              </a:rPr>
              <a:t>= </a:t>
            </a:r>
            <a:r>
              <a:rPr lang="ko-KR" altLang="en-US" sz="2000" dirty="0">
                <a:solidFill>
                  <a:schemeClr val="bg1"/>
                </a:solidFill>
              </a:rPr>
              <a:t>무작위 포인트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랜덤 노이즈로 </a:t>
            </a:r>
            <a:r>
              <a:rPr lang="en-US" altLang="ko-KR" sz="2000" dirty="0">
                <a:solidFill>
                  <a:schemeClr val="bg1"/>
                </a:solidFill>
              </a:rPr>
              <a:t>generator</a:t>
            </a:r>
            <a:r>
              <a:rPr lang="ko-KR" altLang="en-US" sz="2000" dirty="0">
                <a:solidFill>
                  <a:schemeClr val="bg1"/>
                </a:solidFill>
              </a:rPr>
              <a:t>에서 이미지 생성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생성된 이미지와 진짜 이미지 섞기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섞인 이미지들과 대응하는 타깃을 사용해 </a:t>
            </a:r>
            <a:r>
              <a:rPr lang="en-US" altLang="ko-KR" sz="2000" dirty="0">
                <a:solidFill>
                  <a:schemeClr val="bg1"/>
                </a:solidFill>
              </a:rPr>
              <a:t>discriminator</a:t>
            </a:r>
            <a:r>
              <a:rPr lang="ko-KR" altLang="en-US" sz="2000" dirty="0">
                <a:solidFill>
                  <a:schemeClr val="bg1"/>
                </a:solidFill>
              </a:rPr>
              <a:t>훈련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 타깃은</a:t>
            </a:r>
            <a:r>
              <a:rPr lang="en-US" altLang="ko-KR" sz="2000" dirty="0">
                <a:solidFill>
                  <a:schemeClr val="bg1"/>
                </a:solidFill>
              </a:rPr>
              <a:t>(1,0)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잠재 공간에서 무작위로 새로운 포인트 뽑기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이 랜덤벡터로 </a:t>
            </a:r>
            <a:r>
              <a:rPr lang="en-US" altLang="ko-KR" sz="2000" dirty="0" err="1">
                <a:solidFill>
                  <a:schemeClr val="bg1"/>
                </a:solidFill>
              </a:rPr>
              <a:t>gan</a:t>
            </a:r>
            <a:r>
              <a:rPr lang="ko-KR" altLang="en-US" sz="2000" dirty="0">
                <a:solidFill>
                  <a:schemeClr val="bg1"/>
                </a:solidFill>
              </a:rPr>
              <a:t>훈련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</a:rPr>
              <a:t>모든타깃을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“</a:t>
            </a:r>
            <a:r>
              <a:rPr lang="ko-KR" altLang="en-US" sz="2000" dirty="0" err="1">
                <a:solidFill>
                  <a:schemeClr val="bg1"/>
                </a:solidFill>
              </a:rPr>
              <a:t>진짜＂라고</a:t>
            </a:r>
            <a:r>
              <a:rPr lang="ko-KR" altLang="en-US" sz="2000" dirty="0">
                <a:solidFill>
                  <a:schemeClr val="bg1"/>
                </a:solidFill>
              </a:rPr>
              <a:t> 설정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그렇게 훈련하면서 </a:t>
            </a:r>
            <a:r>
              <a:rPr lang="ko-KR" altLang="en-US" sz="2000" dirty="0" err="1">
                <a:solidFill>
                  <a:schemeClr val="bg1"/>
                </a:solidFill>
              </a:rPr>
              <a:t>가중치업데이트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생성자만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판별자는 동결된 상태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     = </a:t>
            </a:r>
            <a:r>
              <a:rPr lang="ko-KR" altLang="en-US" sz="2000" dirty="0">
                <a:solidFill>
                  <a:schemeClr val="bg1"/>
                </a:solidFill>
              </a:rPr>
              <a:t>생성자가 판별자를 속이도록 </a:t>
            </a:r>
          </a:p>
        </p:txBody>
      </p:sp>
    </p:spTree>
    <p:extLst>
      <p:ext uri="{BB962C8B-B14F-4D97-AF65-F5344CB8AC3E}">
        <p14:creationId xmlns:p14="http://schemas.microsoft.com/office/powerpoint/2010/main" val="4198331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9301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F505A-C767-4703-89D6-C7B8D54FDE94}"/>
              </a:ext>
            </a:extLst>
          </p:cNvPr>
          <p:cNvSpPr txBox="1"/>
          <p:nvPr/>
        </p:nvSpPr>
        <p:spPr>
          <a:xfrm>
            <a:off x="1065934" y="221740"/>
            <a:ext cx="6024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8.5.6 DCGAN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  코드 </a:t>
            </a: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8-32 GAN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구현하기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B8E464C-D0AB-4AFF-8706-B548C3A49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560" y="890564"/>
            <a:ext cx="4870244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keras.preprocessing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165D398-B0D6-40DB-A025-0E41EF310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687" y="1861535"/>
            <a:ext cx="7253909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CIFAR10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데이터를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로드합니다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(_, _) = keras.datasets.cifar10.load_data()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개구리 이미지를 선택합니다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클래스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6)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y_train.flatten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데이터를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정규화합니다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x_train.reshape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x_train.shape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],) +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channels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'float32'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255.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iterations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10000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save_dir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gan_images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600" i="1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ko-KR" altLang="en-US" sz="1600" i="1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생성이미지</a:t>
            </a:r>
            <a:r>
              <a:rPr kumimoji="0" lang="ko-KR" altLang="en-US" sz="1600" i="1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저장위치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os.path.exists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save_dir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os.mkdir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save_dir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4104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9301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F505A-C767-4703-89D6-C7B8D54FDE94}"/>
              </a:ext>
            </a:extLst>
          </p:cNvPr>
          <p:cNvSpPr txBox="1"/>
          <p:nvPr/>
        </p:nvSpPr>
        <p:spPr>
          <a:xfrm>
            <a:off x="-2748076" y="672848"/>
            <a:ext cx="6024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8.5.6 DCGAN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221D25-FADE-42F6-9F14-A137CCC99592}"/>
              </a:ext>
            </a:extLst>
          </p:cNvPr>
          <p:cNvSpPr txBox="1"/>
          <p:nvPr/>
        </p:nvSpPr>
        <p:spPr>
          <a:xfrm>
            <a:off x="1822506" y="844032"/>
            <a:ext cx="8947052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dirty="0">
                <a:solidFill>
                  <a:srgbClr val="FFFF00"/>
                </a:solidFill>
              </a:rPr>
              <a:t>잠재 공간에서 </a:t>
            </a:r>
            <a:r>
              <a:rPr lang="ko-KR" altLang="en-US" sz="2000" dirty="0" err="1">
                <a:solidFill>
                  <a:srgbClr val="FFFF00"/>
                </a:solidFill>
              </a:rPr>
              <a:t>랜덤노이즈</a:t>
            </a:r>
            <a:r>
              <a:rPr lang="ko-KR" altLang="en-US" sz="2000" dirty="0">
                <a:solidFill>
                  <a:srgbClr val="FFFF00"/>
                </a:solidFill>
              </a:rPr>
              <a:t> 발생 </a:t>
            </a:r>
            <a:r>
              <a:rPr lang="en-US" altLang="ko-KR" sz="2000" dirty="0">
                <a:solidFill>
                  <a:srgbClr val="FFFF00"/>
                </a:solidFill>
              </a:rPr>
              <a:t>= </a:t>
            </a:r>
            <a:r>
              <a:rPr lang="ko-KR" altLang="en-US" sz="2000" dirty="0">
                <a:solidFill>
                  <a:srgbClr val="FFFF00"/>
                </a:solidFill>
              </a:rPr>
              <a:t>무작위 포인트</a:t>
            </a:r>
            <a:endParaRPr lang="en-US" altLang="ko-KR" sz="2000" dirty="0">
              <a:solidFill>
                <a:srgbClr val="FFFF00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dirty="0">
                <a:solidFill>
                  <a:srgbClr val="FFFF00"/>
                </a:solidFill>
              </a:rPr>
              <a:t>랜덤 노이즈로 </a:t>
            </a:r>
            <a:r>
              <a:rPr lang="en-US" altLang="ko-KR" sz="2000" dirty="0">
                <a:solidFill>
                  <a:srgbClr val="FFFF00"/>
                </a:solidFill>
              </a:rPr>
              <a:t>generator</a:t>
            </a:r>
            <a:r>
              <a:rPr lang="ko-KR" altLang="en-US" sz="2000" dirty="0">
                <a:solidFill>
                  <a:srgbClr val="FFFF00"/>
                </a:solidFill>
              </a:rPr>
              <a:t>에서 이미지 생성</a:t>
            </a:r>
            <a:endParaRPr lang="en-US" altLang="ko-KR" sz="2000" dirty="0">
              <a:solidFill>
                <a:srgbClr val="FFFF00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dirty="0">
                <a:solidFill>
                  <a:srgbClr val="FFFF00"/>
                </a:solidFill>
              </a:rPr>
              <a:t>생성된 이미지와 진짜 이미지 섞기</a:t>
            </a:r>
            <a:endParaRPr lang="en-US" altLang="ko-KR" sz="2000" dirty="0">
              <a:solidFill>
                <a:srgbClr val="FFFF00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dirty="0">
                <a:solidFill>
                  <a:srgbClr val="FFFF00"/>
                </a:solidFill>
              </a:rPr>
              <a:t>섞인 이미지들과 대응하는 타깃을 사용해 </a:t>
            </a:r>
            <a:r>
              <a:rPr lang="en-US" altLang="ko-KR" sz="2000" dirty="0">
                <a:solidFill>
                  <a:srgbClr val="FFFF00"/>
                </a:solidFill>
              </a:rPr>
              <a:t>discriminator</a:t>
            </a:r>
            <a:r>
              <a:rPr lang="ko-KR" altLang="en-US" sz="2000" dirty="0">
                <a:solidFill>
                  <a:srgbClr val="FFFF00"/>
                </a:solidFill>
              </a:rPr>
              <a:t>훈련</a:t>
            </a:r>
            <a:r>
              <a:rPr lang="en-US" altLang="ko-KR" sz="2000" dirty="0">
                <a:solidFill>
                  <a:srgbClr val="FFFF00"/>
                </a:solidFill>
              </a:rPr>
              <a:t>,</a:t>
            </a:r>
            <a:r>
              <a:rPr lang="ko-KR" altLang="en-US" sz="2000" dirty="0">
                <a:solidFill>
                  <a:srgbClr val="FFFF00"/>
                </a:solidFill>
              </a:rPr>
              <a:t> 타깃은</a:t>
            </a:r>
            <a:r>
              <a:rPr lang="en-US" altLang="ko-KR" sz="2000" dirty="0">
                <a:solidFill>
                  <a:srgbClr val="FFFF00"/>
                </a:solidFill>
              </a:rPr>
              <a:t>(1,0)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dirty="0">
                <a:solidFill>
                  <a:srgbClr val="FFFF00"/>
                </a:solidFill>
              </a:rPr>
              <a:t>잠재 공간에서 무작위로 새로운 포인트 뽑기</a:t>
            </a:r>
            <a:endParaRPr lang="en-US" altLang="ko-KR" sz="2000" dirty="0">
              <a:solidFill>
                <a:srgbClr val="FFFF00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dirty="0">
                <a:solidFill>
                  <a:srgbClr val="FFFF00"/>
                </a:solidFill>
              </a:rPr>
              <a:t>이 랜덤벡터로 </a:t>
            </a:r>
            <a:r>
              <a:rPr lang="en-US" altLang="ko-KR" sz="2000" dirty="0" err="1">
                <a:solidFill>
                  <a:srgbClr val="FFFF00"/>
                </a:solidFill>
              </a:rPr>
              <a:t>gan</a:t>
            </a:r>
            <a:r>
              <a:rPr lang="ko-KR" altLang="en-US" sz="2000" dirty="0">
                <a:solidFill>
                  <a:srgbClr val="FFFF00"/>
                </a:solidFill>
              </a:rPr>
              <a:t>훈련</a:t>
            </a:r>
            <a:r>
              <a:rPr lang="en-US" altLang="ko-KR" sz="2000" dirty="0">
                <a:solidFill>
                  <a:srgbClr val="FFFF00"/>
                </a:solidFill>
              </a:rPr>
              <a:t>, </a:t>
            </a:r>
            <a:r>
              <a:rPr lang="ko-KR" altLang="en-US" sz="2000" dirty="0" err="1">
                <a:solidFill>
                  <a:srgbClr val="FFFF00"/>
                </a:solidFill>
              </a:rPr>
              <a:t>모든타깃을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“</a:t>
            </a:r>
            <a:r>
              <a:rPr lang="ko-KR" altLang="en-US" sz="2000" dirty="0" err="1">
                <a:solidFill>
                  <a:srgbClr val="FFFF00"/>
                </a:solidFill>
              </a:rPr>
              <a:t>진짜＂라고</a:t>
            </a:r>
            <a:r>
              <a:rPr lang="ko-KR" altLang="en-US" sz="2000" dirty="0">
                <a:solidFill>
                  <a:srgbClr val="FFFF00"/>
                </a:solidFill>
              </a:rPr>
              <a:t> 설정</a:t>
            </a:r>
            <a:r>
              <a:rPr lang="en-US" altLang="ko-KR" sz="2000" dirty="0">
                <a:solidFill>
                  <a:srgbClr val="FFFF00"/>
                </a:solidFill>
              </a:rPr>
              <a:t>, </a:t>
            </a:r>
            <a:r>
              <a:rPr lang="ko-KR" altLang="en-US" sz="2000" dirty="0">
                <a:solidFill>
                  <a:srgbClr val="FFFF00"/>
                </a:solidFill>
              </a:rPr>
              <a:t>그렇게 훈련하면서 </a:t>
            </a:r>
            <a:r>
              <a:rPr lang="ko-KR" altLang="en-US" sz="2000" dirty="0" err="1">
                <a:solidFill>
                  <a:srgbClr val="FFFF00"/>
                </a:solidFill>
              </a:rPr>
              <a:t>가중치업데이트</a:t>
            </a:r>
            <a:r>
              <a:rPr lang="en-US" altLang="ko-KR" sz="2000" dirty="0">
                <a:solidFill>
                  <a:srgbClr val="FFFF00"/>
                </a:solidFill>
              </a:rPr>
              <a:t>(</a:t>
            </a:r>
            <a:r>
              <a:rPr lang="ko-KR" altLang="en-US" sz="2000" dirty="0">
                <a:solidFill>
                  <a:srgbClr val="FFFF00"/>
                </a:solidFill>
              </a:rPr>
              <a:t>생성자만</a:t>
            </a:r>
            <a:r>
              <a:rPr lang="en-US" altLang="ko-KR" sz="2000" dirty="0">
                <a:solidFill>
                  <a:srgbClr val="FFFF00"/>
                </a:solidFill>
              </a:rPr>
              <a:t>, </a:t>
            </a:r>
            <a:r>
              <a:rPr lang="ko-KR" altLang="en-US" sz="2000" dirty="0">
                <a:solidFill>
                  <a:srgbClr val="FFFF00"/>
                </a:solidFill>
              </a:rPr>
              <a:t>판별자는 동결된 상태</a:t>
            </a:r>
            <a:r>
              <a:rPr lang="en-US" altLang="ko-KR" sz="2000" dirty="0">
                <a:solidFill>
                  <a:srgbClr val="FFFF00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rgbClr val="FFFF00"/>
                </a:solidFill>
              </a:rPr>
              <a:t>     = </a:t>
            </a:r>
            <a:r>
              <a:rPr lang="ko-KR" altLang="en-US" sz="2000" dirty="0">
                <a:solidFill>
                  <a:srgbClr val="FFFF00"/>
                </a:solidFill>
              </a:rPr>
              <a:t>생성자가 판별자를 속이도록 </a:t>
            </a:r>
          </a:p>
        </p:txBody>
      </p:sp>
    </p:spTree>
    <p:extLst>
      <p:ext uri="{BB962C8B-B14F-4D97-AF65-F5344CB8AC3E}">
        <p14:creationId xmlns:p14="http://schemas.microsoft.com/office/powerpoint/2010/main" val="26372571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9301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F505A-C767-4703-89D6-C7B8D54FDE94}"/>
              </a:ext>
            </a:extLst>
          </p:cNvPr>
          <p:cNvSpPr txBox="1"/>
          <p:nvPr/>
        </p:nvSpPr>
        <p:spPr>
          <a:xfrm>
            <a:off x="1065934" y="221740"/>
            <a:ext cx="2549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8.5.6 DCGAN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  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코드 </a:t>
            </a: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8-32 GAN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구현하기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2569F5-EFF2-44C1-B0E0-D1F047BB7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2093" y="252812"/>
            <a:ext cx="7643439" cy="6124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iterations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잠재 공간에서 무작위로 포인트를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샘플링합니다</a:t>
            </a:r>
            <a:r>
              <a:rPr kumimoji="0" lang="en-US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random_latent_vectors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np.random.normal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latent_dim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가짜 이미지를 디코딩합니다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generated_images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generator.predict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random_latent_vectors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real_images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4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진짜 이미지와 연결합니다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combined_images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np.concatenate</a:t>
            </a:r>
            <a:r>
              <a:rPr kumimoji="0" lang="ko-KR" altLang="ko-KR" sz="14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kumimoji="0" lang="ko-KR" altLang="ko-KR" sz="1400" b="0" i="0" u="sng" strike="noStrike" cap="none" normalizeH="0" baseline="0" dirty="0" err="1">
                <a:ln>
                  <a:noFill/>
                </a:ln>
                <a:solidFill>
                  <a:srgbClr val="000000"/>
                </a:solidFill>
                <a:latin typeface="Consolas" panose="020B0609020204030204" pitchFamily="49" charset="0"/>
              </a:rPr>
              <a:t>generated_images</a:t>
            </a:r>
            <a:r>
              <a:rPr kumimoji="0" lang="ko-KR" altLang="ko-KR" sz="14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sng" strike="noStrike" cap="none" normalizeH="0" baseline="0" dirty="0" err="1">
                <a:ln>
                  <a:noFill/>
                </a:ln>
                <a:solidFill>
                  <a:srgbClr val="000000"/>
                </a:solidFill>
                <a:latin typeface="Consolas" panose="020B0609020204030204" pitchFamily="49" charset="0"/>
              </a:rPr>
              <a:t>real_images</a:t>
            </a:r>
            <a:r>
              <a:rPr kumimoji="0" lang="ko-KR" altLang="ko-KR" sz="14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진짜와 가짜 이미지를 구분하여 레이블을 합칩니다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np.concatenate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np.ones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np.zeros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))])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레이블에 랜덤 노이즈를 추가합니다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 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0.05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labels.shape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discriminator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를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훈련합니다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d_loss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discriminator.train_on_batch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combined_images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잠재 공간에서 무작위로 포인트를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샘플링합니다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random_latent_vectors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np.random.normal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latent_dim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misleading_targets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4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모두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 “</a:t>
            </a:r>
            <a:r>
              <a:rPr lang="ko-KR" altLang="ko-KR" sz="14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진짜 </a:t>
            </a:r>
            <a:r>
              <a:rPr lang="ko-KR" altLang="ko-KR" sz="1400" i="1" dirty="0" err="1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이미지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로</a:t>
            </a:r>
            <a:r>
              <a:rPr lang="ko-KR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 레이블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generator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를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훈련합니다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gan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모델에서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discriminator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의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가중치는 동결됩니다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a_loss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gan.train_on_batch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random_latent_vectors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misleading_targets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래픽 8" descr="별">
            <a:extLst>
              <a:ext uri="{FF2B5EF4-FFF2-40B4-BE49-F238E27FC236}">
                <a16:creationId xmlns:a16="http://schemas.microsoft.com/office/drawing/2014/main" id="{D0B3EEBC-53BC-4C57-9113-90CE7300D53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1196511">
            <a:off x="3756008" y="3424776"/>
            <a:ext cx="777911" cy="777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F3B664-2AF8-4E29-A79B-361BBB5A5D4F}"/>
              </a:ext>
            </a:extLst>
          </p:cNvPr>
          <p:cNvSpPr txBox="1"/>
          <p:nvPr/>
        </p:nvSpPr>
        <p:spPr>
          <a:xfrm>
            <a:off x="3644291" y="505274"/>
            <a:ext cx="279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</a:t>
            </a:r>
            <a:endParaRPr lang="ko-KR" altLang="en-US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2E50D-8004-4328-B12D-F4FDE995F976}"/>
              </a:ext>
            </a:extLst>
          </p:cNvPr>
          <p:cNvSpPr txBox="1"/>
          <p:nvPr/>
        </p:nvSpPr>
        <p:spPr>
          <a:xfrm>
            <a:off x="3642514" y="1476014"/>
            <a:ext cx="279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</a:t>
            </a:r>
            <a:endParaRPr lang="ko-KR" altLang="en-US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E04915-3654-4180-A8ED-55710E199CD4}"/>
              </a:ext>
            </a:extLst>
          </p:cNvPr>
          <p:cNvSpPr txBox="1"/>
          <p:nvPr/>
        </p:nvSpPr>
        <p:spPr>
          <a:xfrm>
            <a:off x="3623128" y="2334655"/>
            <a:ext cx="279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endParaRPr lang="ko-KR" altLang="en-US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97B26-3C4D-44EA-AC84-A762E804B27B}"/>
              </a:ext>
            </a:extLst>
          </p:cNvPr>
          <p:cNvSpPr txBox="1"/>
          <p:nvPr/>
        </p:nvSpPr>
        <p:spPr>
          <a:xfrm>
            <a:off x="3676753" y="4253379"/>
            <a:ext cx="279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</a:t>
            </a:r>
            <a:endParaRPr lang="ko-KR" altLang="en-US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0C50C3-8BBB-4680-85DD-C0D64523CA9E}"/>
              </a:ext>
            </a:extLst>
          </p:cNvPr>
          <p:cNvSpPr txBox="1"/>
          <p:nvPr/>
        </p:nvSpPr>
        <p:spPr>
          <a:xfrm>
            <a:off x="3662943" y="5003316"/>
            <a:ext cx="279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</a:t>
            </a:r>
            <a:endParaRPr lang="ko-KR" altLang="en-US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E86F99-84C8-4AAB-9B6D-A7D201527E44}"/>
              </a:ext>
            </a:extLst>
          </p:cNvPr>
          <p:cNvSpPr txBox="1"/>
          <p:nvPr/>
        </p:nvSpPr>
        <p:spPr>
          <a:xfrm>
            <a:off x="3713829" y="5861957"/>
            <a:ext cx="279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6</a:t>
            </a:r>
            <a:endParaRPr lang="ko-KR" altLang="en-US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8933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9301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F505A-C767-4703-89D6-C7B8D54FDE94}"/>
              </a:ext>
            </a:extLst>
          </p:cNvPr>
          <p:cNvSpPr txBox="1"/>
          <p:nvPr/>
        </p:nvSpPr>
        <p:spPr>
          <a:xfrm>
            <a:off x="1065934" y="221740"/>
            <a:ext cx="7332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8.5.6 DCGAN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  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코드 </a:t>
            </a: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8-32 GAN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구현하기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CEC4F45-D0F0-4FAB-96E3-537AF4EF5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008" y="1247660"/>
            <a:ext cx="9866760" cy="47705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중간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중간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저장하고 그래프를 그립니다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모델 가중치를 저장합니다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gan.save_weights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'gan.h5'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측정 지표를 출력합니다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스텝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%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에서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판별자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손실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%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d_loss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스텝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%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에서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적대적 손실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%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a_loss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생성된 이미지 하나를 저장합니다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image.array_to_img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generated_images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*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255.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600" b="0" i="1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#rescale</a:t>
            </a:r>
            <a:r>
              <a:rPr kumimoji="0" lang="ko-KR" altLang="en-US" sz="1600" b="0" i="1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안함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img.save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save_dir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generated_frog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비교를 위해 진짜 이미지 하나를 저장합니다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image.array_to_img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real_images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*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255.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img.save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save_dir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real_frog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63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897123" y="160327"/>
            <a:ext cx="5864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8.4.4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정리 </a:t>
            </a: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8.5.7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정리     </a:t>
            </a: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8.6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요약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B30076-1653-4A12-B9ED-79130AF49E66}"/>
              </a:ext>
            </a:extLst>
          </p:cNvPr>
          <p:cNvSpPr txBox="1"/>
          <p:nvPr/>
        </p:nvSpPr>
        <p:spPr>
          <a:xfrm>
            <a:off x="630681" y="827020"/>
            <a:ext cx="7466572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>
                <a:solidFill>
                  <a:schemeClr val="bg1"/>
                </a:solidFill>
              </a:rPr>
              <a:t>딥러닝으로</a:t>
            </a:r>
            <a:r>
              <a:rPr lang="ko-KR" altLang="en-US" dirty="0">
                <a:solidFill>
                  <a:schemeClr val="bg1"/>
                </a:solidFill>
              </a:rPr>
              <a:t> 이미지 데이터셋에 대한 잠재 공간을 학습하여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</a:t>
            </a:r>
            <a:r>
              <a:rPr lang="ko-KR" altLang="en-US" dirty="0">
                <a:solidFill>
                  <a:schemeClr val="bg1"/>
                </a:solidFill>
              </a:rPr>
              <a:t>이미지를 생성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ko-KR" altLang="en-US" dirty="0">
                <a:solidFill>
                  <a:schemeClr val="bg1"/>
                </a:solidFill>
              </a:rPr>
              <a:t>잠재공간에서 새로운 이미지 생성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대표적으로 </a:t>
            </a:r>
            <a:r>
              <a:rPr lang="en-US" altLang="ko-KR" dirty="0">
                <a:solidFill>
                  <a:schemeClr val="bg1"/>
                </a:solidFill>
              </a:rPr>
              <a:t>VAE, GAN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3.  VAE</a:t>
            </a:r>
            <a:r>
              <a:rPr lang="ko-KR" altLang="en-US" dirty="0">
                <a:solidFill>
                  <a:schemeClr val="bg1"/>
                </a:solidFill>
              </a:rPr>
              <a:t>는 매우 구조적이고 연속적인 잠재공간의 표현을 만든다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4.  GAN</a:t>
            </a:r>
            <a:r>
              <a:rPr lang="ko-KR" altLang="en-US" dirty="0">
                <a:solidFill>
                  <a:schemeClr val="bg1"/>
                </a:solidFill>
              </a:rPr>
              <a:t>은 실제같은 이미지를 생성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단 연속적이고 구조적이진 못함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5.  GAN</a:t>
            </a:r>
            <a:r>
              <a:rPr lang="ko-KR" altLang="en-US" dirty="0">
                <a:solidFill>
                  <a:schemeClr val="bg1"/>
                </a:solidFill>
              </a:rPr>
              <a:t>은 생성자 네트워크와 </a:t>
            </a:r>
            <a:r>
              <a:rPr lang="ko-KR" altLang="en-US" dirty="0" err="1">
                <a:solidFill>
                  <a:schemeClr val="bg1"/>
                </a:solidFill>
              </a:rPr>
              <a:t>판별자</a:t>
            </a:r>
            <a:r>
              <a:rPr lang="ko-KR" altLang="en-US" dirty="0">
                <a:solidFill>
                  <a:schemeClr val="bg1"/>
                </a:solidFill>
              </a:rPr>
              <a:t> 네트워크가 연결되어 구성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FC360B-0042-485D-9F02-66D6D027B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798" y="672848"/>
            <a:ext cx="3568577" cy="187791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9DCA7B2-C0F7-4D83-8E71-8D2F6BBD2AE8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839B1-A868-4298-8349-F1FD0E6A0AEC}"/>
              </a:ext>
            </a:extLst>
          </p:cNvPr>
          <p:cNvSpPr txBox="1"/>
          <p:nvPr/>
        </p:nvSpPr>
        <p:spPr>
          <a:xfrm>
            <a:off x="11003854" y="6576070"/>
            <a:ext cx="1188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별별선생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PPT 15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76FCEB3-D967-4156-B8AA-E66C36BEB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384" y="6237147"/>
            <a:ext cx="387616" cy="387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A4FEF3-B5C9-4E55-AC07-0689D0B018F5}"/>
              </a:ext>
            </a:extLst>
          </p:cNvPr>
          <p:cNvSpPr txBox="1"/>
          <p:nvPr/>
        </p:nvSpPr>
        <p:spPr>
          <a:xfrm>
            <a:off x="884651" y="4429759"/>
            <a:ext cx="241604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시퀀스 데이터 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F9BF-21FA-474F-A7AB-00C8E21A64AB}"/>
              </a:ext>
            </a:extLst>
          </p:cNvPr>
          <p:cNvSpPr txBox="1"/>
          <p:nvPr/>
        </p:nvSpPr>
        <p:spPr>
          <a:xfrm>
            <a:off x="3300697" y="5333974"/>
            <a:ext cx="241604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accent1">
                    <a:lumMod val="50000"/>
                  </a:schemeClr>
                </a:solidFill>
              </a:rPr>
              <a:t>딥드림의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 작동 원리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816C33-CD1A-4815-8B8C-EE7F38B9FB11}"/>
              </a:ext>
            </a:extLst>
          </p:cNvPr>
          <p:cNvSpPr txBox="1"/>
          <p:nvPr/>
        </p:nvSpPr>
        <p:spPr>
          <a:xfrm>
            <a:off x="6096000" y="4524016"/>
            <a:ext cx="2069797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스타일 트랜스퍼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3FB6C1-E3E7-46EE-8720-E740B2BFBE36}"/>
              </a:ext>
            </a:extLst>
          </p:cNvPr>
          <p:cNvSpPr txBox="1"/>
          <p:nvPr/>
        </p:nvSpPr>
        <p:spPr>
          <a:xfrm>
            <a:off x="9306687" y="5241560"/>
            <a:ext cx="1300228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GAN,VAE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850A20F-0494-43F4-831F-9D03D773CB48}"/>
              </a:ext>
            </a:extLst>
          </p:cNvPr>
          <p:cNvCxnSpPr>
            <a:cxnSpLocks/>
          </p:cNvCxnSpPr>
          <p:nvPr/>
        </p:nvCxnSpPr>
        <p:spPr>
          <a:xfrm>
            <a:off x="0" y="3822700"/>
            <a:ext cx="12192000" cy="0"/>
          </a:xfrm>
          <a:prstGeom prst="line">
            <a:avLst/>
          </a:prstGeom>
          <a:ln w="41275">
            <a:solidFill>
              <a:schemeClr val="accent1">
                <a:lumMod val="40000"/>
                <a:lumOff val="60000"/>
                <a:alpha val="4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1192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9301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F505A-C767-4703-89D6-C7B8D54FDE94}"/>
              </a:ext>
            </a:extLst>
          </p:cNvPr>
          <p:cNvSpPr txBox="1"/>
          <p:nvPr/>
        </p:nvSpPr>
        <p:spPr>
          <a:xfrm>
            <a:off x="2429946" y="1878603"/>
            <a:ext cx="73321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5,6</a:t>
            </a:r>
            <a:r>
              <a:rPr lang="ko-KR" altLang="en-US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 공모전 사례</a:t>
            </a:r>
            <a:endParaRPr lang="en-US" altLang="ko-KR" sz="3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대상</a:t>
            </a:r>
            <a:r>
              <a:rPr lang="en-US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</a:t>
            </a:r>
            <a:r>
              <a:rPr lang="ko-KR" altLang="en-US" sz="32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딥러닝을통한서울시미세먼지예측</a:t>
            </a:r>
            <a:r>
              <a:rPr lang="en-US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32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cnn</a:t>
            </a:r>
            <a:r>
              <a:rPr lang="ko-KR" altLang="en-US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공모전</a:t>
            </a:r>
            <a:r>
              <a:rPr lang="en-US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51009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3270" cy="316230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54667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결론이라쓰고 퀴즈라 읽는다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9355" cy="2628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 descr="C:/Users/82103/AppData/Roaming/PolarisOffice/ETemp/5480_1669176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6435" cy="686435"/>
          </a:xfrm>
          <a:prstGeom prst="rect">
            <a:avLst/>
          </a:prstGeom>
          <a:noFill/>
        </p:spPr>
      </p:pic>
      <p:sp>
        <p:nvSpPr>
          <p:cNvPr id="12" name="텍스트 상자 11"/>
          <p:cNvSpPr txBox="1">
            <a:spLocks/>
          </p:cNvSpPr>
          <p:nvPr/>
        </p:nvSpPr>
        <p:spPr>
          <a:xfrm>
            <a:off x="949325" y="1515745"/>
            <a:ext cx="9836150" cy="40862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1.   시그모이드보다 하이퍼볼릭탄젠트가 학습 수렴속도가 느리다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2.   AdaGrad는 학습률 증가와 연관된 기법이다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3.   드롭아웃은 테스트시 일부 노드를 무작위로 사용하지 않는다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just" defTabSz="228600" eaLnBrk="1" latinLnBrk="1" hangingPunct="1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4.   k겹 교차검증은 k-1개의 훈련데이터와 1개의 검증데이터로 나뉜 여러 폴드들을 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just" defTabSz="228600" eaLnBrk="1" latinLnBrk="1" hangingPunct="1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더하여 최종 점수를 얻는다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just" defTabSz="228600" eaLnBrk="1" latinLnBrk="1" hangingPunct="1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just" defTabSz="228600" eaLnBrk="1" latinLnBrk="1" hangingPunct="1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5. GAN에서 학습할때 생성자와 판별자는 동시에 가중치가 업데이트 된다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6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3270" cy="316230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461635" y="416560"/>
            <a:ext cx="46926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X</a:t>
            </a:r>
            <a:endParaRPr lang="ko-KR" altLang="en-US" sz="3600">
              <a:solidFill>
                <a:schemeClr val="bg1"/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9355" cy="2628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 descr="C:/Users/82103/AppData/Roaming/PolarisOffice/ETemp/5480_1669176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6435" cy="686435"/>
          </a:xfrm>
          <a:prstGeom prst="rect">
            <a:avLst/>
          </a:prstGeom>
          <a:noFill/>
        </p:spPr>
      </p:pic>
      <p:sp>
        <p:nvSpPr>
          <p:cNvPr id="12" name="텍스트 상자 11"/>
          <p:cNvSpPr txBox="1">
            <a:spLocks/>
          </p:cNvSpPr>
          <p:nvPr/>
        </p:nvSpPr>
        <p:spPr>
          <a:xfrm>
            <a:off x="949325" y="1515745"/>
            <a:ext cx="9836150" cy="36855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1.   tanh의 범위는 -1에서1이며 0을 기준으로 대칭아여서 더 빠르다고한다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2.  진행함에 따라 과거의 데이터에 대한 학습율을 낮추는 학습율 감소와 연관됨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3.  학습시 일부 노드를 무작위로 사용하지 않고 테스트때는 모든 노드를 사용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just" defTabSz="228600" eaLnBrk="1" latinLnBrk="1" hangingPunct="1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4.   여러 폴드들의 평균을 내어 최종 점수를 얻는다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just" defTabSz="228600" eaLnBrk="1" latinLnBrk="1" hangingPunct="1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just" defTabSz="228600" eaLnBrk="1" latinLnBrk="1" hangingPunct="1">
              <a:lnSpc>
                <a:spcPct val="108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5.   훈련하는동안 판별자를 동결시키지 않으면 판별자는 항상 “진짜”만 예측하도록 훈련된다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5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5C6880A-EA64-4D75-A029-79E58397019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766" y="1041866"/>
            <a:ext cx="4276725" cy="4981575"/>
          </a:xfrm>
          <a:prstGeom prst="rect">
            <a:avLst/>
          </a:prstGeo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7.1.2 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다중 입력 모델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7727" y="1041866"/>
            <a:ext cx="6338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bg1"/>
                </a:solidFill>
              </a:rPr>
              <a:t>layer_concatenate</a:t>
            </a:r>
            <a:r>
              <a:rPr lang="en-US" altLang="ko-KR" sz="2000" dirty="0" smtClean="0">
                <a:solidFill>
                  <a:schemeClr val="bg1"/>
                </a:solidFill>
              </a:rPr>
              <a:t>(list(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첫번째신경망</a:t>
            </a:r>
            <a:r>
              <a:rPr lang="en-US" altLang="ko-KR" sz="2000" dirty="0" smtClean="0">
                <a:solidFill>
                  <a:schemeClr val="bg1"/>
                </a:solidFill>
              </a:rPr>
              <a:t>,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두번째신경망</a:t>
            </a:r>
            <a:r>
              <a:rPr lang="en-US" altLang="ko-KR" sz="2000" dirty="0" smtClean="0">
                <a:solidFill>
                  <a:schemeClr val="bg1"/>
                </a:solidFill>
              </a:rPr>
              <a:t>))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726" y="1933019"/>
            <a:ext cx="6906405" cy="1335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204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7.1.2 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다중 입력 모델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205" y="1259223"/>
            <a:ext cx="7840663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80205" y="658678"/>
            <a:ext cx="3556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훈련 방법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0205" y="4130298"/>
            <a:ext cx="85298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 err="1" smtClean="0">
                <a:solidFill>
                  <a:schemeClr val="bg1"/>
                </a:solidFill>
              </a:rPr>
              <a:t>넘파이</a:t>
            </a:r>
            <a:r>
              <a:rPr lang="ko-KR" altLang="en-US" sz="2400" dirty="0" smtClean="0">
                <a:solidFill>
                  <a:schemeClr val="bg1"/>
                </a:solidFill>
              </a:rPr>
              <a:t> 배열의 리스트를 주입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</a:rPr>
              <a:t>입력 이름과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넘파이</a:t>
            </a:r>
            <a:r>
              <a:rPr lang="ko-KR" altLang="en-US" sz="2400" dirty="0" smtClean="0">
                <a:solidFill>
                  <a:schemeClr val="bg1"/>
                </a:solidFill>
              </a:rPr>
              <a:t> 배열로 이루어진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딕셔너리를</a:t>
            </a:r>
            <a:r>
              <a:rPr lang="ko-KR" altLang="en-US" sz="2400" dirty="0" smtClean="0">
                <a:solidFill>
                  <a:schemeClr val="bg1"/>
                </a:solidFill>
              </a:rPr>
              <a:t> 모델의 입력으로 주입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5902036" y="3466407"/>
            <a:ext cx="2360815" cy="498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04415" y="3225338"/>
            <a:ext cx="1645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1</a:t>
            </a:r>
            <a:r>
              <a:rPr lang="ko-KR" altLang="en-US" sz="2800" dirty="0" smtClean="0">
                <a:solidFill>
                  <a:schemeClr val="bg1"/>
                </a:solidFill>
              </a:rPr>
              <a:t>번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04415" y="3929998"/>
            <a:ext cx="1645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ko-KR" altLang="en-US" sz="2800" dirty="0" smtClean="0">
                <a:solidFill>
                  <a:schemeClr val="bg1"/>
                </a:solidFill>
              </a:rPr>
              <a:t>번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endCxn id="10" idx="1"/>
          </p:cNvCxnSpPr>
          <p:nvPr/>
        </p:nvCxnSpPr>
        <p:spPr>
          <a:xfrm>
            <a:off x="5674822" y="3921675"/>
            <a:ext cx="2629593" cy="2699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7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677978" y="3584831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1D </a:t>
            </a:r>
            <a:r>
              <a:rPr lang="ko-KR" altLang="en-US" sz="1400" dirty="0" err="1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컨브넷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178176" y="2298947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Dense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67892" y="2298946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Dense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677978" y="2298947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Dense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8" name="직선 화살표 연결선 7"/>
          <p:cNvCxnSpPr>
            <a:stCxn id="4" idx="0"/>
            <a:endCxn id="5" idx="2"/>
          </p:cNvCxnSpPr>
          <p:nvPr/>
        </p:nvCxnSpPr>
        <p:spPr>
          <a:xfrm rot="5400000" flipH="1" flipV="1">
            <a:off x="2669458" y="2423284"/>
            <a:ext cx="822896" cy="15001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4" idx="0"/>
            <a:endCxn id="7" idx="2"/>
          </p:cNvCxnSpPr>
          <p:nvPr/>
        </p:nvCxnSpPr>
        <p:spPr>
          <a:xfrm rot="5400000" flipH="1" flipV="1">
            <a:off x="1919359" y="3173383"/>
            <a:ext cx="822896" cy="15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4" idx="0"/>
          </p:cNvCxnSpPr>
          <p:nvPr/>
        </p:nvCxnSpPr>
        <p:spPr>
          <a:xfrm rot="16200000" flipV="1">
            <a:off x="1169260" y="2423284"/>
            <a:ext cx="822896" cy="15001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0"/>
          </p:cNvCxnSpPr>
          <p:nvPr/>
        </p:nvCxnSpPr>
        <p:spPr>
          <a:xfrm rot="16200000" flipV="1">
            <a:off x="2075831" y="2043970"/>
            <a:ext cx="500066" cy="9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rot="16200000" flipV="1">
            <a:off x="3576028" y="2043970"/>
            <a:ext cx="500066" cy="9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rot="16200000" flipV="1">
            <a:off x="575632" y="2043970"/>
            <a:ext cx="500066" cy="9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rot="16200000" flipV="1">
            <a:off x="2075830" y="4258548"/>
            <a:ext cx="500066" cy="9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20788" y="4656401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소셜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미디어 포스트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4970" y="137025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나이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63730" y="137025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35366" y="137025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성별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7.1.3 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다중 출력 모델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B78B44C-8F66-4B5E-BA2A-ABB5EFC0E7E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6949" y="876747"/>
            <a:ext cx="7140148" cy="459327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95268" y="5114440"/>
            <a:ext cx="4246535" cy="4184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291953" y="4656401"/>
            <a:ext cx="1402596" cy="2410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8493071" y="4047819"/>
            <a:ext cx="464949" cy="6085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958020" y="3680847"/>
            <a:ext cx="2572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수입그룹으로 나누기 위해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42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7.1.3 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다중 출력 모델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D46BC4-733A-49D2-92C4-00657D4980F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3200" y="1920057"/>
            <a:ext cx="11721101" cy="12055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6E70CBE-BDB4-42AB-97E7-F2FCED9647F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199" y="4277564"/>
            <a:ext cx="11721101" cy="13023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3200" y="1143590"/>
            <a:ext cx="911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출력마다 다른 손실 함수를 지정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3200" y="3563125"/>
            <a:ext cx="911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손실 값 불균형 </a:t>
            </a:r>
            <a:r>
              <a:rPr lang="en-US" altLang="ko-KR" sz="2400" dirty="0" smtClean="0">
                <a:solidFill>
                  <a:schemeClr val="bg1"/>
                </a:solidFill>
              </a:rPr>
              <a:t>-&gt; </a:t>
            </a:r>
            <a:r>
              <a:rPr lang="ko-KR" altLang="en-US" sz="2400" dirty="0" smtClean="0">
                <a:solidFill>
                  <a:schemeClr val="bg1"/>
                </a:solidFill>
              </a:rPr>
              <a:t>최종 손실 수준 설정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34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7.1.4</a:t>
            </a:r>
            <a:r>
              <a:rPr lang="ko-KR" altLang="en-US" sz="3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비순향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유향 그래프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pic>
        <p:nvPicPr>
          <p:cNvPr id="8194" name="Picture 2" descr="https://upload.wikimedia.org/wikipedia/commons/thumb/c/c6/Topological_Ordering.svg/220px-Topological_Ordering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35" y="1823553"/>
            <a:ext cx="3807040" cy="380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94889" y="2394462"/>
            <a:ext cx="43007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 err="1" smtClean="0">
                <a:solidFill>
                  <a:schemeClr val="bg1"/>
                </a:solidFill>
              </a:rPr>
              <a:t>인셉션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8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800" dirty="0" err="1" smtClean="0">
                <a:solidFill>
                  <a:schemeClr val="bg1"/>
                </a:solidFill>
              </a:rPr>
              <a:t>잔차연결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0235" y="778506"/>
            <a:ext cx="3374642" cy="573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Directed acyclic graph</a:t>
            </a:r>
          </a:p>
        </p:txBody>
      </p:sp>
    </p:spTree>
    <p:extLst>
      <p:ext uri="{BB962C8B-B14F-4D97-AF65-F5344CB8AC3E}">
        <p14:creationId xmlns:p14="http://schemas.microsoft.com/office/powerpoint/2010/main" val="335532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7.1.4</a:t>
            </a:r>
            <a:r>
              <a:rPr lang="ko-KR" altLang="en-US" sz="3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비순향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유향 그래프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250" y="58477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</a:rPr>
              <a:t>인셉션</a:t>
            </a:r>
            <a:endParaRPr lang="ko-KR" altLang="en-US" sz="2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1107998"/>
            <a:ext cx="9505789" cy="5160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35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D30DEB-9143-4915-88CE-11198D5080A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013" y="1673445"/>
            <a:ext cx="8373128" cy="3754004"/>
          </a:xfrm>
          <a:prstGeom prst="rect">
            <a:avLst/>
          </a:prstGeom>
        </p:spPr>
      </p:pic>
      <p:sp>
        <p:nvSpPr>
          <p:cNvPr id="5" name="TextBox 4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7.1.4</a:t>
            </a:r>
            <a:r>
              <a:rPr lang="ko-KR" altLang="en-US" sz="3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비순향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유향 그래프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9250" y="641209"/>
            <a:ext cx="21066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 smtClean="0">
                <a:solidFill>
                  <a:schemeClr val="bg1"/>
                </a:solidFill>
              </a:rPr>
              <a:t>인셉션</a:t>
            </a:r>
            <a:r>
              <a:rPr lang="ko-KR" altLang="en-US" sz="2800" dirty="0" smtClean="0">
                <a:solidFill>
                  <a:schemeClr val="bg1"/>
                </a:solidFill>
              </a:rPr>
              <a:t> 모듈</a:t>
            </a:r>
            <a:endParaRPr lang="ko-KR" altLang="en-US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9D9116-82D3-4A12-992C-E426D712013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52081" y="1430316"/>
            <a:ext cx="3712570" cy="2797944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E7C6655-51A2-4FF8-A2F4-E725AB372529}"/>
              </a:ext>
            </a:extLst>
          </p:cNvPr>
          <p:cNvSpPr/>
          <p:nvPr/>
        </p:nvSpPr>
        <p:spPr>
          <a:xfrm>
            <a:off x="8412725" y="3047262"/>
            <a:ext cx="857256" cy="78581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53E60A0-64A3-494A-B57F-82D4D09361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94574" y="4462958"/>
            <a:ext cx="1643074" cy="28575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9EFCE6-58F1-4A73-8406-5FB0D7FD7564}"/>
              </a:ext>
            </a:extLst>
          </p:cNvPr>
          <p:cNvSpPr txBox="1"/>
          <p:nvPr/>
        </p:nvSpPr>
        <p:spPr>
          <a:xfrm>
            <a:off x="8244074" y="5450026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branch_a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7AA25E2-E910-4688-8847-7AFADFEC90B4}"/>
              </a:ext>
            </a:extLst>
          </p:cNvPr>
          <p:cNvSpPr/>
          <p:nvPr/>
        </p:nvSpPr>
        <p:spPr>
          <a:xfrm>
            <a:off x="9168419" y="2534851"/>
            <a:ext cx="928694" cy="1357322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89E233A-95CA-47DA-AA92-C5ED7F48B61D}"/>
              </a:ext>
            </a:extLst>
          </p:cNvPr>
          <p:cNvCxnSpPr>
            <a:stCxn id="11" idx="4"/>
          </p:cNvCxnSpPr>
          <p:nvPr/>
        </p:nvCxnSpPr>
        <p:spPr>
          <a:xfrm rot="16200000" flipH="1">
            <a:off x="8721930" y="4803008"/>
            <a:ext cx="1857390" cy="35719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2333FB-D1D8-461D-94A4-E810BAAD779A}"/>
              </a:ext>
            </a:extLst>
          </p:cNvPr>
          <p:cNvSpPr txBox="1"/>
          <p:nvPr/>
        </p:nvSpPr>
        <p:spPr>
          <a:xfrm>
            <a:off x="9096981" y="5749561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branch_b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2B7FE06-2480-432F-A2C2-8ED62FD8F624}"/>
              </a:ext>
            </a:extLst>
          </p:cNvPr>
          <p:cNvSpPr/>
          <p:nvPr/>
        </p:nvSpPr>
        <p:spPr>
          <a:xfrm>
            <a:off x="10802200" y="1926160"/>
            <a:ext cx="1071570" cy="2143140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7853417-B28B-4DF9-9388-18212D61876D}"/>
              </a:ext>
            </a:extLst>
          </p:cNvPr>
          <p:cNvCxnSpPr/>
          <p:nvPr/>
        </p:nvCxnSpPr>
        <p:spPr>
          <a:xfrm rot="5400000">
            <a:off x="10718041" y="4618896"/>
            <a:ext cx="1071569" cy="714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BD3514-0651-4513-BC86-6D2481285173}"/>
              </a:ext>
            </a:extLst>
          </p:cNvPr>
          <p:cNvSpPr txBox="1"/>
          <p:nvPr/>
        </p:nvSpPr>
        <p:spPr>
          <a:xfrm>
            <a:off x="10646601" y="519040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branch_d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0B8B8BE-C88D-4C23-865C-7ABCC3C95401}"/>
              </a:ext>
            </a:extLst>
          </p:cNvPr>
          <p:cNvSpPr/>
          <p:nvPr/>
        </p:nvSpPr>
        <p:spPr>
          <a:xfrm>
            <a:off x="10013049" y="2454271"/>
            <a:ext cx="928694" cy="1428760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697F21-09DA-4185-93AA-1EB7A388C3B8}"/>
              </a:ext>
            </a:extLst>
          </p:cNvPr>
          <p:cNvSpPr txBox="1"/>
          <p:nvPr/>
        </p:nvSpPr>
        <p:spPr>
          <a:xfrm>
            <a:off x="9885727" y="4571705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branch_c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EA51D4B-A0EF-42F9-853A-E8CE4AFD32F8}"/>
              </a:ext>
            </a:extLst>
          </p:cNvPr>
          <p:cNvCxnSpPr>
            <a:stCxn id="17" idx="4"/>
            <a:endCxn id="18" idx="0"/>
          </p:cNvCxnSpPr>
          <p:nvPr/>
        </p:nvCxnSpPr>
        <p:spPr>
          <a:xfrm>
            <a:off x="10477396" y="3883031"/>
            <a:ext cx="0" cy="68867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10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7.1.4</a:t>
            </a:r>
            <a:r>
              <a:rPr lang="ko-KR" altLang="en-US" sz="3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비순향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유향 그래프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250" y="989921"/>
            <a:ext cx="50383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 smtClean="0">
                <a:solidFill>
                  <a:schemeClr val="bg1"/>
                </a:solidFill>
              </a:rPr>
              <a:t>잔차연결</a:t>
            </a:r>
            <a:r>
              <a:rPr lang="en-US" altLang="ko-KR" sz="2800" dirty="0" smtClean="0">
                <a:solidFill>
                  <a:schemeClr val="bg1"/>
                </a:solidFill>
              </a:rPr>
              <a:t>(residual connection)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9932" y="2061275"/>
            <a:ext cx="46262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하위층의</a:t>
            </a:r>
            <a:r>
              <a:rPr lang="ko-KR" altLang="en-US" dirty="0" smtClean="0">
                <a:solidFill>
                  <a:schemeClr val="bg1"/>
                </a:solidFill>
              </a:rPr>
              <a:t> 출력을 상위 층의 입력으로 사용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연결 </a:t>
            </a:r>
            <a:r>
              <a:rPr lang="en-US" altLang="ko-KR" dirty="0" smtClean="0">
                <a:solidFill>
                  <a:schemeClr val="bg1"/>
                </a:solidFill>
              </a:rPr>
              <a:t>x </a:t>
            </a:r>
            <a:r>
              <a:rPr lang="ko-KR" altLang="en-US" dirty="0" smtClean="0">
                <a:solidFill>
                  <a:schemeClr val="bg1"/>
                </a:solidFill>
              </a:rPr>
              <a:t>더해짐 </a:t>
            </a:r>
            <a:r>
              <a:rPr lang="en-US" altLang="ko-KR" dirty="0" smtClean="0">
                <a:solidFill>
                  <a:schemeClr val="bg1"/>
                </a:solidFill>
              </a:rPr>
              <a:t>o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두 출력의 크기가 동일 </a:t>
            </a:r>
            <a:r>
              <a:rPr lang="ko-KR" altLang="en-US" dirty="0" err="1" smtClean="0">
                <a:solidFill>
                  <a:schemeClr val="bg1"/>
                </a:solidFill>
              </a:rPr>
              <a:t>해야함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출력의 크기가 다르면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선형변환을 사용해 </a:t>
            </a:r>
            <a:r>
              <a:rPr lang="ko-KR" altLang="en-US" dirty="0" err="1" smtClean="0">
                <a:solidFill>
                  <a:schemeClr val="bg1"/>
                </a:solidFill>
              </a:rPr>
              <a:t>하위층의</a:t>
            </a:r>
            <a:r>
              <a:rPr lang="ko-KR" altLang="en-US" dirty="0" smtClean="0">
                <a:solidFill>
                  <a:schemeClr val="bg1"/>
                </a:solidFill>
              </a:rPr>
              <a:t> 활성화 출력을 목표 크기로 변환 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</a:rPr>
              <a:t>그래디언트</a:t>
            </a:r>
            <a:r>
              <a:rPr lang="ko-KR" altLang="en-US" dirty="0" smtClean="0">
                <a:solidFill>
                  <a:schemeClr val="bg1"/>
                </a:solidFill>
              </a:rPr>
              <a:t> 소실과 표현 병목을 해결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889" y="2161827"/>
            <a:ext cx="6027260" cy="1979291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5501898" y="3394129"/>
            <a:ext cx="914400" cy="395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9035512" y="3789336"/>
            <a:ext cx="340963" cy="59668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27003" y="4386020"/>
            <a:ext cx="506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Y</a:t>
            </a:r>
            <a:r>
              <a:rPr lang="ko-KR" altLang="en-US" dirty="0" smtClean="0">
                <a:solidFill>
                  <a:schemeClr val="bg1"/>
                </a:solidFill>
              </a:rPr>
              <a:t>와 </a:t>
            </a:r>
            <a:r>
              <a:rPr lang="ko-KR" altLang="en-US" dirty="0">
                <a:solidFill>
                  <a:schemeClr val="bg1"/>
                </a:solidFill>
              </a:rPr>
              <a:t>크</a:t>
            </a:r>
            <a:r>
              <a:rPr lang="ko-KR" altLang="en-US" dirty="0" smtClean="0">
                <a:solidFill>
                  <a:schemeClr val="bg1"/>
                </a:solidFill>
              </a:rPr>
              <a:t>기를 맞추기 위해 </a:t>
            </a:r>
            <a:r>
              <a:rPr lang="en-US" altLang="ko-KR" dirty="0" smtClean="0">
                <a:solidFill>
                  <a:schemeClr val="bg1"/>
                </a:solidFill>
              </a:rPr>
              <a:t>1x1</a:t>
            </a:r>
            <a:r>
              <a:rPr lang="ko-KR" altLang="en-US" dirty="0" err="1" smtClean="0">
                <a:solidFill>
                  <a:schemeClr val="bg1"/>
                </a:solidFill>
              </a:rPr>
              <a:t>합성곱을</a:t>
            </a:r>
            <a:r>
              <a:rPr lang="ko-KR" altLang="en-US" dirty="0" smtClean="0">
                <a:solidFill>
                  <a:schemeClr val="bg1"/>
                </a:solidFill>
              </a:rPr>
              <a:t> 사용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원본 </a:t>
            </a:r>
            <a:r>
              <a:rPr lang="ko-KR" altLang="en-US" dirty="0" err="1" smtClean="0">
                <a:solidFill>
                  <a:schemeClr val="bg1"/>
                </a:solidFill>
              </a:rPr>
              <a:t>텐서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x</a:t>
            </a:r>
            <a:r>
              <a:rPr lang="ko-KR" altLang="en-US" dirty="0" smtClean="0">
                <a:solidFill>
                  <a:schemeClr val="bg1"/>
                </a:solidFill>
              </a:rPr>
              <a:t>를 다운샘플링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86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7.1.5 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층 가중치 공유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220" y="689675"/>
            <a:ext cx="5594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공유 가지를 가진 모델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= </a:t>
            </a:r>
            <a:r>
              <a:rPr lang="ko-KR" altLang="en-US" dirty="0" smtClean="0">
                <a:solidFill>
                  <a:schemeClr val="bg1"/>
                </a:solidFill>
              </a:rPr>
              <a:t>같은 가중치를 공유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같은 연산 수행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1221" y="1487837"/>
            <a:ext cx="4757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공유 </a:t>
            </a:r>
            <a:r>
              <a:rPr lang="en-US" altLang="ko-KR" dirty="0" smtClean="0">
                <a:solidFill>
                  <a:schemeClr val="bg1"/>
                </a:solidFill>
              </a:rPr>
              <a:t>LSTM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LSTM</a:t>
            </a:r>
            <a:r>
              <a:rPr lang="ko-KR" altLang="en-US" dirty="0" smtClean="0">
                <a:solidFill>
                  <a:schemeClr val="bg1"/>
                </a:solidFill>
              </a:rPr>
              <a:t>층의 표현은 두 입력에 대해 함께 학습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7F2EE6-CD8F-449F-ACDC-E6FA5C6AE15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200" y="2349194"/>
            <a:ext cx="6149938" cy="3755272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4355024" y="3324387"/>
            <a:ext cx="2425484" cy="6121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4347275" y="4045058"/>
            <a:ext cx="2433233" cy="63284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935492" y="3445812"/>
            <a:ext cx="373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모델의 왼쪽 가지 구성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35492" y="4071479"/>
            <a:ext cx="3735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모델의 오른쪽 가지 구성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가중치 재사용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5455403" y="5656881"/>
            <a:ext cx="1759058" cy="4475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361693" y="5339165"/>
            <a:ext cx="34793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모델 객체를 만들고 훈련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</a:rPr>
              <a:t>양쪽의 입력을 바탕으로 가중치 업데이트</a:t>
            </a:r>
            <a:r>
              <a:rPr lang="en-US" altLang="ko-KR" sz="1600" dirty="0" smtClean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73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133701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</a:t>
            </a:r>
            <a:r>
              <a:rPr lang="ko-KR" altLang="en-US" sz="5000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장 </a:t>
            </a:r>
            <a:r>
              <a:rPr lang="ko-KR" altLang="en-US" sz="5000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딥러닝을</a:t>
            </a:r>
            <a:r>
              <a:rPr lang="ko-KR" altLang="en-US" sz="5000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위한 고급 도구</a:t>
            </a:r>
            <a:endParaRPr lang="en-US" altLang="ko-KR" sz="5000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ctr"/>
            <a:endParaRPr lang="en-US" altLang="ko-KR" sz="3000" dirty="0" smtClean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ctr"/>
            <a:endParaRPr lang="en-US" altLang="ko-KR" sz="3000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7.1 Sequential </a:t>
            </a:r>
            <a:r>
              <a:rPr lang="ko-KR" altLang="en-US" sz="3000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모델을 넘어서</a:t>
            </a:r>
            <a:r>
              <a:rPr lang="en-US" altLang="ko-KR" sz="3000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: </a:t>
            </a:r>
            <a:r>
              <a:rPr lang="ko-KR" altLang="en-US" sz="3000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케라스의</a:t>
            </a:r>
            <a:r>
              <a:rPr lang="ko-KR" altLang="en-US" sz="3000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함수형 </a:t>
            </a:r>
            <a:r>
              <a:rPr lang="en-US" altLang="ko-KR" sz="3000" dirty="0" smtClean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API</a:t>
            </a:r>
          </a:p>
          <a:p>
            <a:pPr algn="just"/>
            <a:endParaRPr lang="en-US" altLang="ko-KR" sz="3000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7.2 </a:t>
            </a:r>
            <a:r>
              <a:rPr lang="ko-KR" altLang="en-US" sz="3000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케라스</a:t>
            </a:r>
            <a:r>
              <a:rPr lang="en-US" altLang="ko-KR" sz="3000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콜백과</a:t>
            </a:r>
            <a:r>
              <a:rPr lang="ko-KR" altLang="en-US" sz="3000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텐서보드를</a:t>
            </a:r>
            <a:r>
              <a:rPr lang="ko-KR" altLang="en-US" sz="3000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</a:t>
            </a:r>
            <a:endParaRPr lang="en-US" altLang="ko-KR" sz="3000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    </a:t>
            </a:r>
            <a:r>
              <a:rPr lang="ko-KR" altLang="en-US" sz="3000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딥러닝 모델 검사와 </a:t>
            </a:r>
            <a:r>
              <a:rPr lang="ko-KR" altLang="en-US" sz="3000" dirty="0" smtClean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모니터링</a:t>
            </a:r>
            <a:endParaRPr lang="en-US" altLang="ko-KR" sz="3000" dirty="0" smtClean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endParaRPr lang="en-US" altLang="ko-KR" sz="3000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</a:t>
            </a:r>
            <a:r>
              <a:rPr lang="ko-KR" altLang="en-US" sz="3000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모델의 성능을 최대로 </a:t>
            </a:r>
            <a:r>
              <a:rPr lang="ko-KR" altLang="en-US" sz="3000" dirty="0" smtClean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끌어올리기</a:t>
            </a:r>
            <a:endParaRPr lang="en-US" altLang="ko-KR" sz="3000" dirty="0" smtClean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endParaRPr lang="en-US" altLang="ko-KR" sz="3000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7.4 </a:t>
            </a:r>
            <a:r>
              <a:rPr lang="ko-KR" altLang="en-US" sz="3000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요약</a:t>
            </a:r>
            <a:endParaRPr lang="en-US" altLang="ko-KR" sz="3000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82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7.1.6 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층과 모</a:t>
            </a:r>
            <a:r>
              <a:rPr lang="ko-KR" altLang="en-US" sz="3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델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8454" y="1077132"/>
            <a:ext cx="705172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함수형 </a:t>
            </a:r>
            <a:r>
              <a:rPr lang="en-US" altLang="ko-KR" sz="2800" dirty="0" smtClean="0">
                <a:solidFill>
                  <a:schemeClr val="bg1"/>
                </a:solidFill>
              </a:rPr>
              <a:t>API</a:t>
            </a:r>
            <a:r>
              <a:rPr lang="ko-KR" altLang="en-US" sz="2800" dirty="0" smtClean="0">
                <a:solidFill>
                  <a:schemeClr val="bg1"/>
                </a:solidFill>
              </a:rPr>
              <a:t>에서 모델을 층처럼 사용할 수 있다</a:t>
            </a:r>
            <a:r>
              <a:rPr lang="en-US" altLang="ko-KR" sz="2800" dirty="0" smtClean="0">
                <a:solidFill>
                  <a:schemeClr val="bg1"/>
                </a:solidFill>
              </a:rPr>
              <a:t>.(</a:t>
            </a:r>
            <a:r>
              <a:rPr lang="ko-KR" altLang="en-US" sz="2800" dirty="0" smtClean="0">
                <a:solidFill>
                  <a:schemeClr val="bg1"/>
                </a:solidFill>
              </a:rPr>
              <a:t>모델 </a:t>
            </a:r>
            <a:r>
              <a:rPr lang="en-US" altLang="ko-KR" sz="2800" dirty="0" smtClean="0">
                <a:solidFill>
                  <a:schemeClr val="bg1"/>
                </a:solidFill>
              </a:rPr>
              <a:t>= ’</a:t>
            </a:r>
            <a:r>
              <a:rPr lang="ko-KR" altLang="en-US" sz="2800" dirty="0" smtClean="0">
                <a:solidFill>
                  <a:schemeClr val="bg1"/>
                </a:solidFill>
              </a:rPr>
              <a:t>커다란 층</a:t>
            </a:r>
            <a:r>
              <a:rPr lang="en-US" altLang="ko-KR" sz="2800" dirty="0" smtClean="0">
                <a:solidFill>
                  <a:schemeClr val="bg1"/>
                </a:solidFill>
              </a:rPr>
              <a:t>’)</a:t>
            </a:r>
          </a:p>
          <a:p>
            <a:endParaRPr lang="en-US" altLang="ko-KR" sz="2800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= </a:t>
            </a:r>
            <a:r>
              <a:rPr lang="ko-KR" altLang="en-US" dirty="0" smtClean="0">
                <a:solidFill>
                  <a:schemeClr val="bg1"/>
                </a:solidFill>
              </a:rPr>
              <a:t>입력 </a:t>
            </a:r>
            <a:r>
              <a:rPr lang="ko-KR" altLang="en-US" dirty="0" err="1" smtClean="0">
                <a:solidFill>
                  <a:schemeClr val="bg1"/>
                </a:solidFill>
              </a:rPr>
              <a:t>텐서로</a:t>
            </a:r>
            <a:r>
              <a:rPr lang="ko-KR" altLang="en-US" dirty="0" smtClean="0">
                <a:solidFill>
                  <a:schemeClr val="bg1"/>
                </a:solidFill>
              </a:rPr>
              <a:t> 모델을 호출해서 </a:t>
            </a:r>
            <a:r>
              <a:rPr lang="ko-KR" altLang="en-US" dirty="0" err="1" smtClean="0">
                <a:solidFill>
                  <a:schemeClr val="bg1"/>
                </a:solidFill>
              </a:rPr>
              <a:t>출력텐서를</a:t>
            </a:r>
            <a:r>
              <a:rPr lang="ko-KR" altLang="en-US" dirty="0" smtClean="0">
                <a:solidFill>
                  <a:schemeClr val="bg1"/>
                </a:solidFill>
              </a:rPr>
              <a:t> 얻을 수 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19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2927985" y="2789555"/>
            <a:ext cx="558609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7.2</a:t>
            </a:r>
            <a:r>
              <a:rPr sz="360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  케라스 콜백</a:t>
            </a:r>
            <a:endParaRPr lang="ko-KR" altLang="en-US" sz="3600">
              <a:solidFill>
                <a:schemeClr val="bg1"/>
              </a:solidFill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411829-A4A0-4760-A8AE-12A944267E88}"/>
              </a:ext>
            </a:extLst>
          </p:cNvPr>
          <p:cNvSpPr txBox="1"/>
          <p:nvPr/>
        </p:nvSpPr>
        <p:spPr>
          <a:xfrm>
            <a:off x="11003915" y="6576060"/>
            <a:ext cx="118808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별별선생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PPT 15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4ED566-64CC-4EAA-B4B6-F5ED557CC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5" y="5891530"/>
            <a:ext cx="685165" cy="68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3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2635" cy="315595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34347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콜백의 사용 이유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8720" cy="2622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5800" cy="685800"/>
          </a:xfrm>
          <a:prstGeom prst="rect">
            <a:avLst/>
          </a:prstGeom>
          <a:noFill/>
        </p:spPr>
      </p:pic>
      <p:pic>
        <p:nvPicPr>
          <p:cNvPr id="12" name="그림 11" descr="C:/Users/82103/AppData/Roaming/PolarisOffice/ETemp/5480_1669176/fImage1900133583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795" y="1375410"/>
            <a:ext cx="9107805" cy="40652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173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3270" cy="316230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24187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케라스 콜백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9355" cy="2628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 descr="C:/Users/82103/AppData/Roaming/PolarisOffice/ETemp/5480_1669176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6435" cy="686435"/>
          </a:xfrm>
          <a:prstGeom prst="rect">
            <a:avLst/>
          </a:prstGeom>
          <a:noFill/>
        </p:spPr>
      </p:pic>
      <p:pic>
        <p:nvPicPr>
          <p:cNvPr id="12" name="그림 11" descr="C:/Users/82103/AppData/Roaming/PolarisOffice/ETemp/5480_1669176/fImage27697406268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45" y="1256665"/>
            <a:ext cx="9322435" cy="4613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00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3270" cy="316230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24187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케라스 콜백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9355" cy="2628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 descr="C:/Users/82103/AppData/Roaming/PolarisOffice/ETemp/5480_1669176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6435" cy="686435"/>
          </a:xfrm>
          <a:prstGeom prst="rect">
            <a:avLst/>
          </a:prstGeom>
          <a:noFill/>
        </p:spPr>
      </p:pic>
      <p:sp>
        <p:nvSpPr>
          <p:cNvPr id="12" name="텍스트 상자 11"/>
          <p:cNvSpPr txBox="1">
            <a:spLocks/>
          </p:cNvSpPr>
          <p:nvPr/>
        </p:nvSpPr>
        <p:spPr>
          <a:xfrm>
            <a:off x="4838065" y="1737995"/>
            <a:ext cx="2830830" cy="28594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bg1"/>
                </a:solidFill>
                <a:latin typeface="맑은 고딕" charset="0"/>
                <a:ea typeface="맑은 고딕" charset="0"/>
              </a:rPr>
              <a:t>EarlyStopping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bg1"/>
                </a:solidFill>
                <a:latin typeface="맑은 고딕" charset="0"/>
                <a:ea typeface="맑은 고딕" charset="0"/>
              </a:rPr>
              <a:t>TensorBoard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bg1"/>
                </a:solidFill>
                <a:latin typeface="맑은 고딕" charset="0"/>
                <a:ea typeface="맑은 고딕" charset="0"/>
              </a:rPr>
              <a:t>Modelcheckpoint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bg1"/>
                </a:solidFill>
                <a:latin typeface="맑은 고딕" charset="0"/>
                <a:ea typeface="맑은 고딕" charset="0"/>
              </a:rPr>
              <a:t>TerminateOnNaN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bg1"/>
                </a:solidFill>
                <a:latin typeface="맑은 고딕" charset="0"/>
                <a:ea typeface="맑은 고딕" charset="0"/>
              </a:rPr>
              <a:t>history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79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3270" cy="316230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54667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케라스 콜백- EarlyStopping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9355" cy="2628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 descr="C:/Users/82103/AppData/Roaming/PolarisOffice/ETemp/5480_1669176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6435" cy="686435"/>
          </a:xfrm>
          <a:prstGeom prst="rect">
            <a:avLst/>
          </a:prstGeom>
          <a:noFill/>
        </p:spPr>
      </p:pic>
      <p:pic>
        <p:nvPicPr>
          <p:cNvPr id="12" name="그림 11" descr="C:/Users/82103/AppData/Roaming/PolarisOffice/ETemp/5480_1669176/fImage8132421712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5" y="2145665"/>
            <a:ext cx="9340215" cy="25761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981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3270" cy="316230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50603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케라스 콜백- TensorBoard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9355" cy="2628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 descr="C:/Users/82103/AppData/Roaming/PolarisOffice/ETemp/5480_1669176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6435" cy="686435"/>
          </a:xfrm>
          <a:prstGeom prst="rect">
            <a:avLst/>
          </a:prstGeom>
          <a:noFill/>
        </p:spPr>
      </p:pic>
      <p:pic>
        <p:nvPicPr>
          <p:cNvPr id="12" name="그림 11" descr="C:/Users/82103/AppData/Roaming/PolarisOffice/ETemp/5480_1669176/fImage736742988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05" y="2564130"/>
            <a:ext cx="9656445" cy="17316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930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3270" cy="316230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58731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케라스 콜백- Modelcheckpoint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9355" cy="2628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 descr="C:/Users/82103/AppData/Roaming/PolarisOffice/ETemp/5480_1669176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6435" cy="686435"/>
          </a:xfrm>
          <a:prstGeom prst="rect">
            <a:avLst/>
          </a:prstGeom>
          <a:noFill/>
        </p:spPr>
      </p:pic>
      <p:pic>
        <p:nvPicPr>
          <p:cNvPr id="12" name="그림 11" descr="C:/Users/82103/AppData/Roaming/PolarisOffice/ETemp/5480_1669176/fImage10956437715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80" y="1924050"/>
            <a:ext cx="10062210" cy="2991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540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3270" cy="316230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56699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케라스 콜백- TerminateOnNaN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9355" cy="2628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 descr="C:/Users/82103/AppData/Roaming/PolarisOffice/ETemp/5480_1669176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6435" cy="686435"/>
          </a:xfrm>
          <a:prstGeom prst="rect">
            <a:avLst/>
          </a:prstGeom>
          <a:noFill/>
        </p:spPr>
      </p:pic>
      <p:pic>
        <p:nvPicPr>
          <p:cNvPr id="12" name="그림 11" descr="C:/Users/82103/AppData/Roaming/PolarisOffice/ETemp/5480_1669176/fImage10214445384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85" y="1731645"/>
            <a:ext cx="7341870" cy="3375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771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3270" cy="316230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42475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케라스 콜백- History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9355" cy="2628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 descr="C:/Users/82103/AppData/Roaming/PolarisOffice/ETemp/5480_1669176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6435" cy="686435"/>
          </a:xfrm>
          <a:prstGeom prst="rect">
            <a:avLst/>
          </a:prstGeom>
          <a:noFill/>
        </p:spPr>
      </p:pic>
      <p:pic>
        <p:nvPicPr>
          <p:cNvPr id="12" name="그림 11" descr="C:/Users/82103/AppData/Roaming/PolarisOffice/ETemp/5480_1669176/fImage10738454819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075" y="1954530"/>
            <a:ext cx="6912610" cy="33667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899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0" y="0"/>
            <a:ext cx="12119610" cy="187743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7.1 Sequential </a:t>
            </a:r>
            <a:r>
              <a:rPr lang="ko-KR" altLang="en-US" sz="3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모델을 넘어서 </a:t>
            </a:r>
            <a:r>
              <a:rPr lang="en-US" altLang="ko-KR" sz="3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			</a:t>
            </a:r>
            <a:r>
              <a:rPr lang="ko-KR" altLang="en-US" sz="32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케라스의</a:t>
            </a:r>
            <a:r>
              <a:rPr lang="ko-KR" altLang="en-US" sz="3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함수 </a:t>
            </a: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39" y="1144012"/>
            <a:ext cx="861060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53A0A8-B966-4F58-80C7-27B833CB6C3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6939" y="2792117"/>
            <a:ext cx="2911131" cy="3807737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16" y="2957021"/>
            <a:ext cx="5714615" cy="137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94300" y="4695986"/>
            <a:ext cx="7287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</a:rPr>
              <a:t>선형 </a:t>
            </a:r>
            <a:r>
              <a:rPr lang="en-US" altLang="ko-KR" sz="5400" dirty="0" smtClean="0">
                <a:solidFill>
                  <a:schemeClr val="bg1"/>
                </a:solidFill>
              </a:rPr>
              <a:t>&amp; </a:t>
            </a:r>
            <a:r>
              <a:rPr lang="ko-KR" altLang="en-US" sz="5400" dirty="0" smtClean="0">
                <a:solidFill>
                  <a:schemeClr val="bg1"/>
                </a:solidFill>
              </a:rPr>
              <a:t>단일입출력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89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3270" cy="316230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62795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케라스 콜백- History - verbose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9355" cy="2628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 descr="C:/Users/82103/AppData/Roaming/PolarisOffice/ETemp/5480_1669176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6435" cy="686435"/>
          </a:xfrm>
          <a:prstGeom prst="rect">
            <a:avLst/>
          </a:prstGeom>
          <a:noFill/>
        </p:spPr>
      </p:pic>
      <p:pic>
        <p:nvPicPr>
          <p:cNvPr id="12" name="그림 11" descr="C:/Users/82103/AppData/Roaming/PolarisOffice/ETemp/5480_1669176/fImage137634636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5" y="1748155"/>
            <a:ext cx="10085705" cy="33585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379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3270" cy="316230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81083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케라스 콜백- History - validation_split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9355" cy="2628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 descr="C:/Users/82103/AppData/Roaming/PolarisOffice/ETemp/5480_1669176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6435" cy="686435"/>
          </a:xfrm>
          <a:prstGeom prst="rect">
            <a:avLst/>
          </a:prstGeom>
          <a:noFill/>
        </p:spPr>
      </p:pic>
      <p:pic>
        <p:nvPicPr>
          <p:cNvPr id="12" name="그림 11" descr="C:/Users/82103/AppData/Roaming/PolarisOffice/ETemp/5480_1669176/fImage863472348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55" y="2061844"/>
            <a:ext cx="4907915" cy="635000"/>
          </a:xfrm>
          <a:prstGeom prst="rect">
            <a:avLst/>
          </a:prstGeom>
          <a:noFill/>
        </p:spPr>
      </p:pic>
      <p:pic>
        <p:nvPicPr>
          <p:cNvPr id="13" name="그림 12" descr="C:/Users/82103/AppData/Roaming/PolarisOffice/ETemp/5480_1669176/fImage40083473672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" y="3535045"/>
            <a:ext cx="4956810" cy="2187575"/>
          </a:xfrm>
          <a:prstGeom prst="rect">
            <a:avLst/>
          </a:prstGeom>
          <a:noFill/>
        </p:spPr>
      </p:pic>
      <p:sp>
        <p:nvSpPr>
          <p:cNvPr id="14" name="텍스트 상자 13"/>
          <p:cNvSpPr txBox="1">
            <a:spLocks/>
          </p:cNvSpPr>
          <p:nvPr/>
        </p:nvSpPr>
        <p:spPr>
          <a:xfrm>
            <a:off x="7727315" y="2207895"/>
            <a:ext cx="327723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책에선 모든 데이터 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7728585" y="4429125"/>
            <a:ext cx="327723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예시 코드에선 일부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85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1051470" y="421984"/>
            <a:ext cx="2446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7.3.1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고급 구조 패턴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2" y="355598"/>
            <a:ext cx="532883" cy="532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10E5C4-A7FE-424C-A45F-B279EB7A0439}"/>
              </a:ext>
            </a:extLst>
          </p:cNvPr>
          <p:cNvSpPr txBox="1"/>
          <p:nvPr/>
        </p:nvSpPr>
        <p:spPr>
          <a:xfrm>
            <a:off x="11003854" y="6576070"/>
            <a:ext cx="1188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별별선생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PPT 15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84D821C-DC2B-4E0F-859A-35F87E1C5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820" y="6210780"/>
            <a:ext cx="387616" cy="387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D27C47-9287-40EA-8EB7-40C3C14A7C16}"/>
              </a:ext>
            </a:extLst>
          </p:cNvPr>
          <p:cNvSpPr txBox="1"/>
          <p:nvPr/>
        </p:nvSpPr>
        <p:spPr>
          <a:xfrm>
            <a:off x="1051470" y="1679650"/>
            <a:ext cx="9711259" cy="2973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고급 구조 패턴</a:t>
            </a:r>
            <a:endParaRPr lang="en-US" altLang="ko-KR" sz="3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-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정규화 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훈련하는 동안 데이터가 잘 적응 하기 위해 작업하는 과정</a:t>
            </a:r>
            <a:endParaRPr lang="en-US" altLang="ko-KR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(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배치정규화 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BN)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-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깊이별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분리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합성곱</a:t>
            </a:r>
            <a:endParaRPr lang="en-US" altLang="ko-KR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+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이전 절에서 나온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8567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1051470" y="421984"/>
            <a:ext cx="2446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7.3.1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고급 구조 패턴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2" y="355598"/>
            <a:ext cx="532883" cy="532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10E5C4-A7FE-424C-A45F-B279EB7A0439}"/>
              </a:ext>
            </a:extLst>
          </p:cNvPr>
          <p:cNvSpPr txBox="1"/>
          <p:nvPr/>
        </p:nvSpPr>
        <p:spPr>
          <a:xfrm>
            <a:off x="11003854" y="6576070"/>
            <a:ext cx="1188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별별선생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PPT 15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84D821C-DC2B-4E0F-859A-35F87E1C5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820" y="6210780"/>
            <a:ext cx="387616" cy="387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D27C47-9287-40EA-8EB7-40C3C14A7C16}"/>
              </a:ext>
            </a:extLst>
          </p:cNvPr>
          <p:cNvSpPr txBox="1"/>
          <p:nvPr/>
        </p:nvSpPr>
        <p:spPr>
          <a:xfrm>
            <a:off x="643933" y="1369169"/>
            <a:ext cx="10300892" cy="1693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배치 정규화 </a:t>
            </a:r>
            <a:r>
              <a:rPr lang="en-US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2015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년에 </a:t>
            </a:r>
            <a:r>
              <a:rPr lang="ko-KR" altLang="en-US" sz="20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아이오페와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세게디가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제안한 층의 한 종류</a:t>
            </a:r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케라스에서는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BatchNormalization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클래스가 제공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F7965-7922-41CD-8460-7CF9B27FAFEF}"/>
              </a:ext>
            </a:extLst>
          </p:cNvPr>
          <p:cNvSpPr txBox="1"/>
          <p:nvPr/>
        </p:nvSpPr>
        <p:spPr>
          <a:xfrm>
            <a:off x="7095968" y="1763318"/>
            <a:ext cx="4693722" cy="104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1"/>
                </a:solidFill>
              </a:rPr>
              <a:t>BatchNormalization</a:t>
            </a:r>
            <a:r>
              <a:rPr lang="en-US" altLang="ko-KR" sz="2400" b="1" dirty="0">
                <a:solidFill>
                  <a:schemeClr val="bg1"/>
                </a:solidFill>
              </a:rPr>
              <a:t> :</a:t>
            </a:r>
          </a:p>
          <a:p>
            <a:pPr>
              <a:lnSpc>
                <a:spcPct val="150000"/>
              </a:lnSpc>
            </a:pPr>
            <a:r>
              <a:rPr lang="ko-KR" altLang="en-US" sz="2000" u="sng" dirty="0">
                <a:solidFill>
                  <a:schemeClr val="bg1"/>
                </a:solidFill>
              </a:rPr>
              <a:t>지수이동평균</a:t>
            </a:r>
            <a:r>
              <a:rPr lang="ko-KR" altLang="en-US" sz="2000" dirty="0">
                <a:solidFill>
                  <a:schemeClr val="bg1"/>
                </a:solidFill>
              </a:rPr>
              <a:t>을 내부에 유지한다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FE6D375-EFDB-4EF9-B4C7-A6BD0A0B7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605152"/>
              </p:ext>
            </p:extLst>
          </p:nvPr>
        </p:nvGraphicFramePr>
        <p:xfrm>
          <a:off x="2496867" y="3609594"/>
          <a:ext cx="7198266" cy="2709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9133">
                  <a:extLst>
                    <a:ext uri="{9D8B030D-6E8A-4147-A177-3AD203B41FA5}">
                      <a16:colId xmlns:a16="http://schemas.microsoft.com/office/drawing/2014/main" val="2297327744"/>
                    </a:ext>
                  </a:extLst>
                </a:gridCol>
                <a:gridCol w="3599133">
                  <a:extLst>
                    <a:ext uri="{9D8B030D-6E8A-4147-A177-3AD203B41FA5}">
                      <a16:colId xmlns:a16="http://schemas.microsoft.com/office/drawing/2014/main" val="4063493824"/>
                    </a:ext>
                  </a:extLst>
                </a:gridCol>
              </a:tblGrid>
              <a:tr h="597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지수이동평균 </a:t>
                      </a:r>
                      <a:r>
                        <a:rPr lang="en-US" altLang="ko-KR" sz="2400" dirty="0"/>
                        <a:t>EMA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단순이동평균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59241"/>
                  </a:ext>
                </a:extLst>
              </a:tr>
              <a:tr h="2112111">
                <a:tc>
                  <a:txBody>
                    <a:bodyPr/>
                    <a:lstStyle/>
                    <a:p>
                      <a:pPr marL="457200" indent="-457200" algn="ctr" latinLnBrk="1">
                        <a:buFont typeface="Arial" panose="020B0604020202020204" pitchFamily="34" charset="0"/>
                        <a:buAutoNum type="arabicPeriod"/>
                      </a:pPr>
                      <a:r>
                        <a:rPr lang="ko-KR" altLang="en-US" sz="2000" dirty="0"/>
                        <a:t>최근 일자에 가장 큰 </a:t>
                      </a:r>
                      <a:endParaRPr lang="en-US" altLang="ko-KR" sz="2000" dirty="0"/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dirty="0"/>
                        <a:t>가중치를 둔다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2. </a:t>
                      </a:r>
                      <a:r>
                        <a:rPr lang="ko-KR" altLang="en-US" sz="2000" dirty="0"/>
                        <a:t>오래된 데이터의 영향력을 천천히 사라지게 한다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3. </a:t>
                      </a:r>
                      <a:r>
                        <a:rPr lang="ko-KR" altLang="en-US" sz="2000" dirty="0"/>
                        <a:t>전 기간의 데이터가 분석대상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1. </a:t>
                      </a:r>
                      <a:r>
                        <a:rPr lang="ko-KR" altLang="en-US" sz="2000" dirty="0"/>
                        <a:t>오래된 데이터의 영향력을 갑자기 제외시킨다</a:t>
                      </a:r>
                      <a:r>
                        <a:rPr lang="en-US" altLang="ko-KR" sz="20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2. </a:t>
                      </a:r>
                      <a:r>
                        <a:rPr lang="ko-KR" altLang="en-US" sz="2000" dirty="0"/>
                        <a:t>특정 기간의 데이터가 분석대상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06578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2F20EC7-A883-4882-8557-E0A887826635}"/>
              </a:ext>
            </a:extLst>
          </p:cNvPr>
          <p:cNvSpPr txBox="1"/>
          <p:nvPr/>
        </p:nvSpPr>
        <p:spPr>
          <a:xfrm>
            <a:off x="2038716" y="3096613"/>
            <a:ext cx="539364" cy="123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*</a:t>
            </a:r>
            <a:endParaRPr lang="ko-KR" altLang="en-US" sz="7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123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1051470" y="421984"/>
            <a:ext cx="2446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7.3.1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고급 구조 패턴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2" y="355598"/>
            <a:ext cx="532883" cy="532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3C3219-04F5-4BA1-8283-85F57F1583E6}"/>
              </a:ext>
            </a:extLst>
          </p:cNvPr>
          <p:cNvSpPr txBox="1"/>
          <p:nvPr/>
        </p:nvSpPr>
        <p:spPr>
          <a:xfrm>
            <a:off x="1235501" y="1158126"/>
            <a:ext cx="7833738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배치 정규화의 효과</a:t>
            </a:r>
            <a:r>
              <a:rPr lang="en-US" altLang="ko-KR" sz="2400" dirty="0">
                <a:solidFill>
                  <a:schemeClr val="bg1"/>
                </a:solidFill>
              </a:rPr>
              <a:t> : 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/>
                </a:solidFill>
              </a:rPr>
              <a:t>그래디언트의</a:t>
            </a:r>
            <a:r>
              <a:rPr lang="ko-KR" altLang="en-US" sz="2400" dirty="0">
                <a:solidFill>
                  <a:schemeClr val="bg1"/>
                </a:solidFill>
              </a:rPr>
              <a:t> 전파를 도와준다 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 err="1">
                <a:solidFill>
                  <a:schemeClr val="bg1"/>
                </a:solidFill>
              </a:rPr>
              <a:t>잔차연결과</a:t>
            </a:r>
            <a:r>
              <a:rPr lang="ko-KR" altLang="en-US" sz="2400" dirty="0">
                <a:solidFill>
                  <a:schemeClr val="bg1"/>
                </a:solidFill>
              </a:rPr>
              <a:t> 흡사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=&gt; </a:t>
            </a:r>
            <a:r>
              <a:rPr lang="ko-KR" altLang="en-US" sz="2400" dirty="0">
                <a:solidFill>
                  <a:schemeClr val="bg1"/>
                </a:solidFill>
              </a:rPr>
              <a:t>더 깊은 네트워크 구성 가능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DFC7EDB-F39A-42FD-8319-09A669113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369" y="3145329"/>
            <a:ext cx="6833073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eras.layers.BatchNormalization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axis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=-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momentum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0.99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epsilon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0.001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beta_initializer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gamma_initializer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moving_mean_initializer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moving_variance_initializer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beta_regularizer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gamma_regularizer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beta_constraint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gamma_constraint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143F9F-2493-4628-8A06-9966ECCF9A14}"/>
              </a:ext>
            </a:extLst>
          </p:cNvPr>
          <p:cNvSpPr txBox="1"/>
          <p:nvPr/>
        </p:nvSpPr>
        <p:spPr>
          <a:xfrm>
            <a:off x="7816008" y="2999134"/>
            <a:ext cx="3191297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axis</a:t>
            </a:r>
            <a:r>
              <a:rPr lang="ko-KR" altLang="en-US" sz="2400" dirty="0">
                <a:solidFill>
                  <a:schemeClr val="bg1"/>
                </a:solidFill>
              </a:rPr>
              <a:t>는 </a:t>
            </a:r>
            <a:r>
              <a:rPr lang="ko-KR" altLang="en-US" sz="2400" dirty="0" err="1">
                <a:solidFill>
                  <a:schemeClr val="bg1"/>
                </a:solidFill>
              </a:rPr>
              <a:t>정규화할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특성축을</a:t>
            </a:r>
            <a:r>
              <a:rPr lang="ko-KR" altLang="en-US" sz="2400" dirty="0">
                <a:solidFill>
                  <a:schemeClr val="bg1"/>
                </a:solidFill>
              </a:rPr>
              <a:t> 나타냄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axis=-1 :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배치차원이 마지막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(Dense,Conv2d,RNN..)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axis=1: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배치차원이 앞에</a:t>
            </a:r>
          </a:p>
        </p:txBody>
      </p:sp>
    </p:spTree>
    <p:extLst>
      <p:ext uri="{BB962C8B-B14F-4D97-AF65-F5344CB8AC3E}">
        <p14:creationId xmlns:p14="http://schemas.microsoft.com/office/powerpoint/2010/main" val="1196210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1051470" y="421984"/>
            <a:ext cx="2446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7.3.1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고급 구조 패턴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2" y="355598"/>
            <a:ext cx="532883" cy="532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10E5C4-A7FE-424C-A45F-B279EB7A0439}"/>
              </a:ext>
            </a:extLst>
          </p:cNvPr>
          <p:cNvSpPr txBox="1"/>
          <p:nvPr/>
        </p:nvSpPr>
        <p:spPr>
          <a:xfrm>
            <a:off x="11003854" y="6576070"/>
            <a:ext cx="1188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별별선생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PPT 15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84D821C-DC2B-4E0F-859A-35F87E1C5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820" y="6210780"/>
            <a:ext cx="387616" cy="387616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E3225436-4D51-4A61-A202-CBFCCAFB5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871" y="2905351"/>
            <a:ext cx="9635971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Conv2D</a:t>
            </a:r>
            <a:r>
              <a:rPr kumimoji="0" lang="en-US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en-US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합성곱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층</a:t>
            </a:r>
            <a:b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conv_model.add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(layers.Conv2D(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＇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＇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conv_model.add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layers.BatchNormalization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Dense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400" i="1" dirty="0">
                <a:solidFill>
                  <a:srgbClr val="808080"/>
                </a:solidFill>
                <a:latin typeface="Consolas" panose="020B0609020204030204" pitchFamily="49" charset="0"/>
              </a:rPr>
              <a:t>완전연결 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층</a:t>
            </a:r>
            <a:b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dense_model.add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dense_model.add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layers.BatchNormalization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C6FF9-1121-48B2-9233-39789BD2E8A3}"/>
              </a:ext>
            </a:extLst>
          </p:cNvPr>
          <p:cNvSpPr txBox="1"/>
          <p:nvPr/>
        </p:nvSpPr>
        <p:spPr>
          <a:xfrm>
            <a:off x="2516035" y="1365489"/>
            <a:ext cx="7159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</a:rPr>
              <a:t>BatchNormalization</a:t>
            </a:r>
            <a:r>
              <a:rPr lang="ko-KR" altLang="en-US" sz="2400" dirty="0">
                <a:solidFill>
                  <a:schemeClr val="bg1"/>
                </a:solidFill>
              </a:rPr>
              <a:t>층은 일반적으로 </a:t>
            </a:r>
            <a:r>
              <a:rPr lang="ko-KR" altLang="en-US" sz="2400" dirty="0" err="1">
                <a:solidFill>
                  <a:schemeClr val="bg1"/>
                </a:solidFill>
              </a:rPr>
              <a:t>합성곱이나</a:t>
            </a:r>
            <a:r>
              <a:rPr lang="ko-KR" altLang="en-US" sz="2400" dirty="0">
                <a:solidFill>
                  <a:schemeClr val="bg1"/>
                </a:solidFill>
              </a:rPr>
              <a:t> 완전 연결 층 다음에 사용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r>
              <a:rPr lang="ko-KR" altLang="en-US" sz="2400" dirty="0">
                <a:solidFill>
                  <a:schemeClr val="bg1"/>
                </a:solidFill>
              </a:rPr>
              <a:t> 하지만 최적의 위치는 아직 </a:t>
            </a:r>
            <a:r>
              <a:rPr lang="ko-KR" altLang="en-US" sz="2400" dirty="0" err="1">
                <a:solidFill>
                  <a:schemeClr val="bg1"/>
                </a:solidFill>
              </a:rPr>
              <a:t>논의중</a:t>
            </a:r>
            <a:r>
              <a:rPr lang="en-US" altLang="ko-KR" sz="24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9325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1051470" y="421984"/>
            <a:ext cx="2446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7.3.1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고급 구조 패턴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2" y="355598"/>
            <a:ext cx="532883" cy="532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10E5C4-A7FE-424C-A45F-B279EB7A0439}"/>
              </a:ext>
            </a:extLst>
          </p:cNvPr>
          <p:cNvSpPr txBox="1"/>
          <p:nvPr/>
        </p:nvSpPr>
        <p:spPr>
          <a:xfrm>
            <a:off x="11003854" y="6576070"/>
            <a:ext cx="1188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별별선생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PPT 15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84D821C-DC2B-4E0F-859A-35F87E1C5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820" y="6210780"/>
            <a:ext cx="387616" cy="387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1C6FF9-1121-48B2-9233-39789BD2E8A3}"/>
              </a:ext>
            </a:extLst>
          </p:cNvPr>
          <p:cNvSpPr txBox="1"/>
          <p:nvPr/>
        </p:nvSpPr>
        <p:spPr>
          <a:xfrm>
            <a:off x="643933" y="1568907"/>
            <a:ext cx="7159925" cy="372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chemeClr val="bg1"/>
                </a:solidFill>
              </a:rPr>
              <a:t>깊이별</a:t>
            </a:r>
            <a:r>
              <a:rPr lang="ko-KR" altLang="en-US" sz="2800" b="1" dirty="0">
                <a:solidFill>
                  <a:schemeClr val="bg1"/>
                </a:solidFill>
              </a:rPr>
              <a:t> 분리 </a:t>
            </a:r>
            <a:r>
              <a:rPr lang="ko-KR" altLang="en-US" sz="28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schemeClr val="bg1"/>
                </a:solidFill>
              </a:rPr>
              <a:t>기본 </a:t>
            </a:r>
            <a:r>
              <a:rPr lang="ko-KR" altLang="en-US" sz="2200" dirty="0" err="1">
                <a:solidFill>
                  <a:schemeClr val="bg1"/>
                </a:solidFill>
              </a:rPr>
              <a:t>합성곱</a:t>
            </a:r>
            <a:r>
              <a:rPr lang="ko-KR" altLang="en-US" sz="2200" dirty="0">
                <a:solidFill>
                  <a:schemeClr val="bg1"/>
                </a:solidFill>
              </a:rPr>
              <a:t> 업그레이드</a:t>
            </a:r>
            <a:r>
              <a:rPr lang="en-US" altLang="ko-KR" sz="22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schemeClr val="bg1"/>
                </a:solidFill>
              </a:rPr>
              <a:t>채널별로 따로따로 공간 방향의 </a:t>
            </a:r>
            <a:r>
              <a:rPr lang="ko-KR" altLang="en-US" sz="2200" dirty="0" err="1">
                <a:solidFill>
                  <a:schemeClr val="bg1"/>
                </a:solidFill>
              </a:rPr>
              <a:t>합성곱을</a:t>
            </a:r>
            <a:r>
              <a:rPr lang="ko-KR" altLang="en-US" sz="2200" dirty="0">
                <a:solidFill>
                  <a:schemeClr val="bg1"/>
                </a:solidFill>
              </a:rPr>
              <a:t> 수행</a:t>
            </a:r>
            <a:endParaRPr lang="en-US" altLang="ko-KR" sz="2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schemeClr val="bg1"/>
                </a:solidFill>
              </a:rPr>
              <a:t>나중에 출력 채널 합침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2200" dirty="0">
                <a:solidFill>
                  <a:schemeClr val="bg1"/>
                </a:solidFill>
              </a:rPr>
              <a:t>연산의 수가 줄어 작고 더 빠른 모델 가능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2200" dirty="0">
                <a:solidFill>
                  <a:schemeClr val="bg1"/>
                </a:solidFill>
              </a:rPr>
              <a:t>효율과 성능이 좋아짐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2200" dirty="0">
                <a:solidFill>
                  <a:schemeClr val="bg1"/>
                </a:solidFill>
              </a:rPr>
              <a:t>제한된 데이터로 훈련시킬 때</a:t>
            </a:r>
            <a:endParaRPr lang="en-US" altLang="ko-KR" sz="22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2A4371-8917-4780-8F36-C96CD5BE0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033" y="575605"/>
            <a:ext cx="5669442" cy="53404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2207ED-F2CA-42DF-ABA7-7CE9F10FDEED}"/>
              </a:ext>
            </a:extLst>
          </p:cNvPr>
          <p:cNvSpPr txBox="1"/>
          <p:nvPr/>
        </p:nvSpPr>
        <p:spPr>
          <a:xfrm>
            <a:off x="10097195" y="1199575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=</a:t>
            </a:r>
            <a:r>
              <a:rPr lang="ko-KR" altLang="en-US" dirty="0" err="1"/>
              <a:t>점별합성곱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6712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1051470" y="421984"/>
            <a:ext cx="2446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7.3.1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고급 구조 패턴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2" y="355598"/>
            <a:ext cx="532883" cy="532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10E5C4-A7FE-424C-A45F-B279EB7A0439}"/>
              </a:ext>
            </a:extLst>
          </p:cNvPr>
          <p:cNvSpPr txBox="1"/>
          <p:nvPr/>
        </p:nvSpPr>
        <p:spPr>
          <a:xfrm>
            <a:off x="11003854" y="6576070"/>
            <a:ext cx="1188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별별선생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PPT 15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84D821C-DC2B-4E0F-859A-35F87E1C5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820" y="6210780"/>
            <a:ext cx="387616" cy="387616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85FCAD70-93A9-4416-9D97-0D1538D8B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9255" y="355598"/>
            <a:ext cx="5503430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keras.models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70CA41-07C1-4EC8-BBF9-2011330CD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574" y="165884"/>
            <a:ext cx="1980029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64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64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channels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BC6E496-FB81-451A-94A1-C48034456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094" y="1322527"/>
            <a:ext cx="12721752" cy="48013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(layers.SeparableConv2D(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input_shape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channels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,)))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(layers.SeparableConv2D(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(layer.MaxPooling2D(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(layers.SeparableConv2D(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(layers.SeparableConv2D(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(layers.MaxPooling2D(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(layers.SeparableConv2D(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(layers.SeparableConv2D(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(layers.GlobalAveragePooling2D())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model.compile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rmsprop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categorical_crossentropy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E6292A0D-F596-44DD-B1BF-32F2BE56D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2856" y="3015298"/>
            <a:ext cx="3429144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SeparableConv1D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854764D-EE81-4DA9-98DC-028CEF12945F}"/>
              </a:ext>
            </a:extLst>
          </p:cNvPr>
          <p:cNvSpPr/>
          <p:nvPr/>
        </p:nvSpPr>
        <p:spPr>
          <a:xfrm>
            <a:off x="4313208" y="2635735"/>
            <a:ext cx="465826" cy="379563"/>
          </a:xfrm>
          <a:custGeom>
            <a:avLst/>
            <a:gdLst>
              <a:gd name="connsiteX0" fmla="*/ 0 w 465826"/>
              <a:gd name="connsiteY0" fmla="*/ 189782 h 379563"/>
              <a:gd name="connsiteX1" fmla="*/ 232913 w 465826"/>
              <a:gd name="connsiteY1" fmla="*/ 0 h 379563"/>
              <a:gd name="connsiteX2" fmla="*/ 465826 w 465826"/>
              <a:gd name="connsiteY2" fmla="*/ 189782 h 379563"/>
              <a:gd name="connsiteX3" fmla="*/ 232913 w 465826"/>
              <a:gd name="connsiteY3" fmla="*/ 379564 h 379563"/>
              <a:gd name="connsiteX4" fmla="*/ 0 w 465826"/>
              <a:gd name="connsiteY4" fmla="*/ 189782 h 37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826" h="379563" extrusionOk="0">
                <a:moveTo>
                  <a:pt x="0" y="189782"/>
                </a:moveTo>
                <a:cubicBezTo>
                  <a:pt x="-18341" y="73655"/>
                  <a:pt x="88823" y="5801"/>
                  <a:pt x="232913" y="0"/>
                </a:cubicBezTo>
                <a:cubicBezTo>
                  <a:pt x="385018" y="4941"/>
                  <a:pt x="461259" y="85113"/>
                  <a:pt x="465826" y="189782"/>
                </a:cubicBezTo>
                <a:cubicBezTo>
                  <a:pt x="462416" y="297926"/>
                  <a:pt x="356045" y="409975"/>
                  <a:pt x="232913" y="379564"/>
                </a:cubicBezTo>
                <a:cubicBezTo>
                  <a:pt x="97819" y="376030"/>
                  <a:pt x="21040" y="304649"/>
                  <a:pt x="0" y="189782"/>
                </a:cubicBezTo>
                <a:close/>
              </a:path>
            </a:pathLst>
          </a:custGeom>
          <a:noFill/>
          <a:ln w="38100">
            <a:solidFill>
              <a:schemeClr val="accent1">
                <a:shade val="50000"/>
                <a:alpha val="63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D97AFE2-D825-473C-989C-069FFAE2A41B}"/>
              </a:ext>
            </a:extLst>
          </p:cNvPr>
          <p:cNvSpPr/>
          <p:nvPr/>
        </p:nvSpPr>
        <p:spPr>
          <a:xfrm>
            <a:off x="4794101" y="2635735"/>
            <a:ext cx="465826" cy="379563"/>
          </a:xfrm>
          <a:custGeom>
            <a:avLst/>
            <a:gdLst>
              <a:gd name="connsiteX0" fmla="*/ 0 w 465826"/>
              <a:gd name="connsiteY0" fmla="*/ 189782 h 379563"/>
              <a:gd name="connsiteX1" fmla="*/ 232913 w 465826"/>
              <a:gd name="connsiteY1" fmla="*/ 0 h 379563"/>
              <a:gd name="connsiteX2" fmla="*/ 465826 w 465826"/>
              <a:gd name="connsiteY2" fmla="*/ 189782 h 379563"/>
              <a:gd name="connsiteX3" fmla="*/ 232913 w 465826"/>
              <a:gd name="connsiteY3" fmla="*/ 379564 h 379563"/>
              <a:gd name="connsiteX4" fmla="*/ 0 w 465826"/>
              <a:gd name="connsiteY4" fmla="*/ 189782 h 37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826" h="379563" extrusionOk="0">
                <a:moveTo>
                  <a:pt x="0" y="189782"/>
                </a:moveTo>
                <a:cubicBezTo>
                  <a:pt x="-18341" y="73655"/>
                  <a:pt x="88823" y="5801"/>
                  <a:pt x="232913" y="0"/>
                </a:cubicBezTo>
                <a:cubicBezTo>
                  <a:pt x="385018" y="4941"/>
                  <a:pt x="461259" y="85113"/>
                  <a:pt x="465826" y="189782"/>
                </a:cubicBezTo>
                <a:cubicBezTo>
                  <a:pt x="462416" y="297926"/>
                  <a:pt x="356045" y="409975"/>
                  <a:pt x="232913" y="379564"/>
                </a:cubicBezTo>
                <a:cubicBezTo>
                  <a:pt x="97819" y="376030"/>
                  <a:pt x="21040" y="304649"/>
                  <a:pt x="0" y="189782"/>
                </a:cubicBezTo>
                <a:close/>
              </a:path>
            </a:pathLst>
          </a:custGeom>
          <a:noFill/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BB2ED4-C8C2-43EF-AA0F-39AF83EA00B1}"/>
              </a:ext>
            </a:extLst>
          </p:cNvPr>
          <p:cNvSpPr txBox="1"/>
          <p:nvPr/>
        </p:nvSpPr>
        <p:spPr>
          <a:xfrm>
            <a:off x="8954156" y="3764632"/>
            <a:ext cx="3230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/>
                </a:solidFill>
              </a:rPr>
              <a:t>필터개수</a:t>
            </a:r>
            <a:r>
              <a:rPr lang="en-US" altLang="ko-KR" sz="2000" b="1" dirty="0"/>
              <a:t>,      </a:t>
            </a:r>
            <a:r>
              <a:rPr lang="ko-KR" altLang="en-US" sz="2000" b="1" dirty="0" err="1">
                <a:solidFill>
                  <a:schemeClr val="accent2"/>
                </a:solidFill>
              </a:rPr>
              <a:t>커널사이즈</a:t>
            </a:r>
            <a:endParaRPr lang="ko-KR" alt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180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1051470" y="421984"/>
            <a:ext cx="3363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7.3.2 </a:t>
            </a:r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하이퍼파라미터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최적화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2" y="355598"/>
            <a:ext cx="532883" cy="532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10E5C4-A7FE-424C-A45F-B279EB7A0439}"/>
              </a:ext>
            </a:extLst>
          </p:cNvPr>
          <p:cNvSpPr txBox="1"/>
          <p:nvPr/>
        </p:nvSpPr>
        <p:spPr>
          <a:xfrm>
            <a:off x="11003854" y="6576070"/>
            <a:ext cx="1188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별별선생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PPT 15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84D821C-DC2B-4E0F-859A-35F87E1C5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820" y="6210780"/>
            <a:ext cx="387616" cy="3876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4F9328-41CF-4950-A90A-C3FC07C40D4B}"/>
              </a:ext>
            </a:extLst>
          </p:cNvPr>
          <p:cNvSpPr txBox="1"/>
          <p:nvPr/>
        </p:nvSpPr>
        <p:spPr>
          <a:xfrm>
            <a:off x="6930877" y="1579509"/>
            <a:ext cx="457775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파라미터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모델 내부에서 결정되는 변수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값이 데이터로부터 결정됨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bg1"/>
                </a:solidFill>
              </a:rPr>
              <a:t>사용자에 의해 조정되지 않음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역전파로 훈련되는 모델 파라미터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94AB43-C732-454C-83A0-7145D936EF00}"/>
              </a:ext>
            </a:extLst>
          </p:cNvPr>
          <p:cNvSpPr txBox="1"/>
          <p:nvPr/>
        </p:nvSpPr>
        <p:spPr>
          <a:xfrm>
            <a:off x="1051470" y="1700221"/>
            <a:ext cx="5716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하이퍼</a:t>
            </a:r>
            <a:r>
              <a:rPr lang="ko-KR" altLang="en-US" sz="2400" dirty="0">
                <a:solidFill>
                  <a:schemeClr val="bg1"/>
                </a:solidFill>
              </a:rPr>
              <a:t> 파라미터</a:t>
            </a:r>
            <a:r>
              <a:rPr lang="en-US" altLang="ko-KR" sz="2400" dirty="0">
                <a:solidFill>
                  <a:schemeClr val="bg1"/>
                </a:solidFill>
              </a:rPr>
              <a:t>(hyperparameter)</a:t>
            </a:r>
          </a:p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</a:rPr>
              <a:t>모델링 할 때 사용자가 직접 세팅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</a:rPr>
              <a:t>‘</a:t>
            </a:r>
            <a:r>
              <a:rPr lang="ko-KR" altLang="en-US" sz="2400" dirty="0">
                <a:solidFill>
                  <a:schemeClr val="bg1"/>
                </a:solidFill>
              </a:rPr>
              <a:t>모델의 파라미터를 조정한다＇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0AC9C-9646-4778-90E8-69B03DF5076E}"/>
              </a:ext>
            </a:extLst>
          </p:cNvPr>
          <p:cNvSpPr txBox="1"/>
          <p:nvPr/>
        </p:nvSpPr>
        <p:spPr>
          <a:xfrm>
            <a:off x="2114313" y="4125180"/>
            <a:ext cx="86873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75000"/>
                  </a:schemeClr>
                </a:solidFill>
              </a:rPr>
              <a:t>‘</a:t>
            </a:r>
            <a:r>
              <a:rPr lang="ko-KR" altLang="en-US" sz="3200" b="1" dirty="0">
                <a:solidFill>
                  <a:schemeClr val="bg2">
                    <a:lumMod val="75000"/>
                  </a:schemeClr>
                </a:solidFill>
              </a:rPr>
              <a:t>모델의 파라미터를 조정한다＇ </a:t>
            </a:r>
            <a:r>
              <a:rPr lang="en-US" altLang="ko-KR" sz="3200" b="1" dirty="0">
                <a:solidFill>
                  <a:srgbClr val="FF0000"/>
                </a:solidFill>
              </a:rPr>
              <a:t>(X)</a:t>
            </a:r>
          </a:p>
          <a:p>
            <a:r>
              <a:rPr lang="ko-KR" altLang="en-US" sz="3200" b="1" dirty="0">
                <a:solidFill>
                  <a:schemeClr val="bg2">
                    <a:lumMod val="75000"/>
                  </a:schemeClr>
                </a:solidFill>
              </a:rPr>
              <a:t>‘모델의 </a:t>
            </a:r>
            <a:r>
              <a:rPr lang="ko-KR" altLang="en-US" sz="3200" b="1" dirty="0" err="1">
                <a:solidFill>
                  <a:schemeClr val="bg2">
                    <a:lumMod val="75000"/>
                  </a:schemeClr>
                </a:solidFill>
              </a:rPr>
              <a:t>하이퍼</a:t>
            </a:r>
            <a:r>
              <a:rPr lang="ko-KR" altLang="en-US" sz="3200" b="1" dirty="0">
                <a:solidFill>
                  <a:schemeClr val="bg2">
                    <a:lumMod val="75000"/>
                  </a:schemeClr>
                </a:solidFill>
              </a:rPr>
              <a:t> 파라미터를 조정한다＇ </a:t>
            </a:r>
            <a:r>
              <a:rPr lang="en-US" altLang="ko-KR" sz="3200" b="1" dirty="0">
                <a:solidFill>
                  <a:srgbClr val="FFFF00"/>
                </a:solidFill>
              </a:rPr>
              <a:t>(O)</a:t>
            </a:r>
            <a:endParaRPr lang="ko-KR" altLang="en-US" sz="3200" b="1" dirty="0">
              <a:solidFill>
                <a:srgbClr val="FFFF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E80C644-DA0D-4059-BA31-7D472856B659}"/>
              </a:ext>
            </a:extLst>
          </p:cNvPr>
          <p:cNvSpPr/>
          <p:nvPr/>
        </p:nvSpPr>
        <p:spPr>
          <a:xfrm>
            <a:off x="1244879" y="3680452"/>
            <a:ext cx="9758975" cy="2201109"/>
          </a:xfrm>
          <a:custGeom>
            <a:avLst/>
            <a:gdLst>
              <a:gd name="connsiteX0" fmla="*/ 0 w 9758975"/>
              <a:gd name="connsiteY0" fmla="*/ 366859 h 2201109"/>
              <a:gd name="connsiteX1" fmla="*/ 366859 w 9758975"/>
              <a:gd name="connsiteY1" fmla="*/ 0 h 2201109"/>
              <a:gd name="connsiteX2" fmla="*/ 1241615 w 9758975"/>
              <a:gd name="connsiteY2" fmla="*/ 0 h 2201109"/>
              <a:gd name="connsiteX3" fmla="*/ 1845613 w 9758975"/>
              <a:gd name="connsiteY3" fmla="*/ 0 h 2201109"/>
              <a:gd name="connsiteX4" fmla="*/ 2359358 w 9758975"/>
              <a:gd name="connsiteY4" fmla="*/ 0 h 2201109"/>
              <a:gd name="connsiteX5" fmla="*/ 3143861 w 9758975"/>
              <a:gd name="connsiteY5" fmla="*/ 0 h 2201109"/>
              <a:gd name="connsiteX6" fmla="*/ 3747859 w 9758975"/>
              <a:gd name="connsiteY6" fmla="*/ 0 h 2201109"/>
              <a:gd name="connsiteX7" fmla="*/ 4622615 w 9758975"/>
              <a:gd name="connsiteY7" fmla="*/ 0 h 2201109"/>
              <a:gd name="connsiteX8" fmla="*/ 5136360 w 9758975"/>
              <a:gd name="connsiteY8" fmla="*/ 0 h 2201109"/>
              <a:gd name="connsiteX9" fmla="*/ 6011116 w 9758975"/>
              <a:gd name="connsiteY9" fmla="*/ 0 h 2201109"/>
              <a:gd name="connsiteX10" fmla="*/ 6434609 w 9758975"/>
              <a:gd name="connsiteY10" fmla="*/ 0 h 2201109"/>
              <a:gd name="connsiteX11" fmla="*/ 7128859 w 9758975"/>
              <a:gd name="connsiteY11" fmla="*/ 0 h 2201109"/>
              <a:gd name="connsiteX12" fmla="*/ 7823110 w 9758975"/>
              <a:gd name="connsiteY12" fmla="*/ 0 h 2201109"/>
              <a:gd name="connsiteX13" fmla="*/ 8427108 w 9758975"/>
              <a:gd name="connsiteY13" fmla="*/ 0 h 2201109"/>
              <a:gd name="connsiteX14" fmla="*/ 9392116 w 9758975"/>
              <a:gd name="connsiteY14" fmla="*/ 0 h 2201109"/>
              <a:gd name="connsiteX15" fmla="*/ 9758975 w 9758975"/>
              <a:gd name="connsiteY15" fmla="*/ 366859 h 2201109"/>
              <a:gd name="connsiteX16" fmla="*/ 9758975 w 9758975"/>
              <a:gd name="connsiteY16" fmla="*/ 855989 h 2201109"/>
              <a:gd name="connsiteX17" fmla="*/ 9758975 w 9758975"/>
              <a:gd name="connsiteY17" fmla="*/ 1374467 h 2201109"/>
              <a:gd name="connsiteX18" fmla="*/ 9758975 w 9758975"/>
              <a:gd name="connsiteY18" fmla="*/ 1834250 h 2201109"/>
              <a:gd name="connsiteX19" fmla="*/ 9392116 w 9758975"/>
              <a:gd name="connsiteY19" fmla="*/ 2201109 h 2201109"/>
              <a:gd name="connsiteX20" fmla="*/ 8878371 w 9758975"/>
              <a:gd name="connsiteY20" fmla="*/ 2201109 h 2201109"/>
              <a:gd name="connsiteX21" fmla="*/ 8184120 w 9758975"/>
              <a:gd name="connsiteY21" fmla="*/ 2201109 h 2201109"/>
              <a:gd name="connsiteX22" fmla="*/ 7670375 w 9758975"/>
              <a:gd name="connsiteY22" fmla="*/ 2201109 h 2201109"/>
              <a:gd name="connsiteX23" fmla="*/ 6976124 w 9758975"/>
              <a:gd name="connsiteY23" fmla="*/ 2201109 h 2201109"/>
              <a:gd name="connsiteX24" fmla="*/ 6552631 w 9758975"/>
              <a:gd name="connsiteY24" fmla="*/ 2201109 h 2201109"/>
              <a:gd name="connsiteX25" fmla="*/ 6129138 w 9758975"/>
              <a:gd name="connsiteY25" fmla="*/ 2201109 h 2201109"/>
              <a:gd name="connsiteX26" fmla="*/ 5434888 w 9758975"/>
              <a:gd name="connsiteY26" fmla="*/ 2201109 h 2201109"/>
              <a:gd name="connsiteX27" fmla="*/ 4921143 w 9758975"/>
              <a:gd name="connsiteY27" fmla="*/ 2201109 h 2201109"/>
              <a:gd name="connsiteX28" fmla="*/ 4136639 w 9758975"/>
              <a:gd name="connsiteY28" fmla="*/ 2201109 h 2201109"/>
              <a:gd name="connsiteX29" fmla="*/ 3622894 w 9758975"/>
              <a:gd name="connsiteY29" fmla="*/ 2201109 h 2201109"/>
              <a:gd name="connsiteX30" fmla="*/ 2838391 w 9758975"/>
              <a:gd name="connsiteY30" fmla="*/ 2201109 h 2201109"/>
              <a:gd name="connsiteX31" fmla="*/ 2414898 w 9758975"/>
              <a:gd name="connsiteY31" fmla="*/ 2201109 h 2201109"/>
              <a:gd name="connsiteX32" fmla="*/ 1630395 w 9758975"/>
              <a:gd name="connsiteY32" fmla="*/ 2201109 h 2201109"/>
              <a:gd name="connsiteX33" fmla="*/ 1116650 w 9758975"/>
              <a:gd name="connsiteY33" fmla="*/ 2201109 h 2201109"/>
              <a:gd name="connsiteX34" fmla="*/ 366859 w 9758975"/>
              <a:gd name="connsiteY34" fmla="*/ 2201109 h 2201109"/>
              <a:gd name="connsiteX35" fmla="*/ 0 w 9758975"/>
              <a:gd name="connsiteY35" fmla="*/ 1834250 h 2201109"/>
              <a:gd name="connsiteX36" fmla="*/ 0 w 9758975"/>
              <a:gd name="connsiteY36" fmla="*/ 1374467 h 2201109"/>
              <a:gd name="connsiteX37" fmla="*/ 0 w 9758975"/>
              <a:gd name="connsiteY37" fmla="*/ 929359 h 2201109"/>
              <a:gd name="connsiteX38" fmla="*/ 0 w 9758975"/>
              <a:gd name="connsiteY38" fmla="*/ 366859 h 22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758975" h="2201109" extrusionOk="0">
                <a:moveTo>
                  <a:pt x="0" y="366859"/>
                </a:moveTo>
                <a:cubicBezTo>
                  <a:pt x="-28525" y="146653"/>
                  <a:pt x="154260" y="3749"/>
                  <a:pt x="366859" y="0"/>
                </a:cubicBezTo>
                <a:cubicBezTo>
                  <a:pt x="777568" y="126"/>
                  <a:pt x="1006257" y="29394"/>
                  <a:pt x="1241615" y="0"/>
                </a:cubicBezTo>
                <a:cubicBezTo>
                  <a:pt x="1476973" y="-29394"/>
                  <a:pt x="1714541" y="17078"/>
                  <a:pt x="1845613" y="0"/>
                </a:cubicBezTo>
                <a:cubicBezTo>
                  <a:pt x="1976685" y="-17078"/>
                  <a:pt x="2157708" y="10683"/>
                  <a:pt x="2359358" y="0"/>
                </a:cubicBezTo>
                <a:cubicBezTo>
                  <a:pt x="2561008" y="-10683"/>
                  <a:pt x="2906209" y="2948"/>
                  <a:pt x="3143861" y="0"/>
                </a:cubicBezTo>
                <a:cubicBezTo>
                  <a:pt x="3381513" y="-2948"/>
                  <a:pt x="3527389" y="16493"/>
                  <a:pt x="3747859" y="0"/>
                </a:cubicBezTo>
                <a:cubicBezTo>
                  <a:pt x="3968329" y="-16493"/>
                  <a:pt x="4385274" y="-9644"/>
                  <a:pt x="4622615" y="0"/>
                </a:cubicBezTo>
                <a:cubicBezTo>
                  <a:pt x="4859956" y="9644"/>
                  <a:pt x="5013714" y="-3974"/>
                  <a:pt x="5136360" y="0"/>
                </a:cubicBezTo>
                <a:cubicBezTo>
                  <a:pt x="5259006" y="3974"/>
                  <a:pt x="5655942" y="39832"/>
                  <a:pt x="6011116" y="0"/>
                </a:cubicBezTo>
                <a:cubicBezTo>
                  <a:pt x="6366290" y="-39832"/>
                  <a:pt x="6273204" y="3060"/>
                  <a:pt x="6434609" y="0"/>
                </a:cubicBezTo>
                <a:cubicBezTo>
                  <a:pt x="6596014" y="-3060"/>
                  <a:pt x="6879923" y="-18650"/>
                  <a:pt x="7128859" y="0"/>
                </a:cubicBezTo>
                <a:cubicBezTo>
                  <a:pt x="7377795" y="18650"/>
                  <a:pt x="7561271" y="-1058"/>
                  <a:pt x="7823110" y="0"/>
                </a:cubicBezTo>
                <a:cubicBezTo>
                  <a:pt x="8084949" y="1058"/>
                  <a:pt x="8222360" y="27048"/>
                  <a:pt x="8427108" y="0"/>
                </a:cubicBezTo>
                <a:cubicBezTo>
                  <a:pt x="8631856" y="-27048"/>
                  <a:pt x="9052834" y="-19587"/>
                  <a:pt x="9392116" y="0"/>
                </a:cubicBezTo>
                <a:cubicBezTo>
                  <a:pt x="9619259" y="-30454"/>
                  <a:pt x="9752567" y="161771"/>
                  <a:pt x="9758975" y="366859"/>
                </a:cubicBezTo>
                <a:cubicBezTo>
                  <a:pt x="9781152" y="568496"/>
                  <a:pt x="9768645" y="720064"/>
                  <a:pt x="9758975" y="855989"/>
                </a:cubicBezTo>
                <a:cubicBezTo>
                  <a:pt x="9749306" y="991914"/>
                  <a:pt x="9753358" y="1255556"/>
                  <a:pt x="9758975" y="1374467"/>
                </a:cubicBezTo>
                <a:cubicBezTo>
                  <a:pt x="9764592" y="1493378"/>
                  <a:pt x="9775149" y="1675939"/>
                  <a:pt x="9758975" y="1834250"/>
                </a:cubicBezTo>
                <a:cubicBezTo>
                  <a:pt x="9736836" y="2076446"/>
                  <a:pt x="9634629" y="2230759"/>
                  <a:pt x="9392116" y="2201109"/>
                </a:cubicBezTo>
                <a:cubicBezTo>
                  <a:pt x="9184091" y="2204535"/>
                  <a:pt x="9030566" y="2217362"/>
                  <a:pt x="8878371" y="2201109"/>
                </a:cubicBezTo>
                <a:cubicBezTo>
                  <a:pt x="8726177" y="2184856"/>
                  <a:pt x="8512869" y="2194827"/>
                  <a:pt x="8184120" y="2201109"/>
                </a:cubicBezTo>
                <a:cubicBezTo>
                  <a:pt x="7855371" y="2207391"/>
                  <a:pt x="7785361" y="2191509"/>
                  <a:pt x="7670375" y="2201109"/>
                </a:cubicBezTo>
                <a:cubicBezTo>
                  <a:pt x="7555390" y="2210709"/>
                  <a:pt x="7314148" y="2168143"/>
                  <a:pt x="6976124" y="2201109"/>
                </a:cubicBezTo>
                <a:cubicBezTo>
                  <a:pt x="6638100" y="2234075"/>
                  <a:pt x="6676851" y="2193430"/>
                  <a:pt x="6552631" y="2201109"/>
                </a:cubicBezTo>
                <a:cubicBezTo>
                  <a:pt x="6428411" y="2208788"/>
                  <a:pt x="6220506" y="2219001"/>
                  <a:pt x="6129138" y="2201109"/>
                </a:cubicBezTo>
                <a:cubicBezTo>
                  <a:pt x="6037770" y="2183217"/>
                  <a:pt x="5732234" y="2174149"/>
                  <a:pt x="5434888" y="2201109"/>
                </a:cubicBezTo>
                <a:cubicBezTo>
                  <a:pt x="5137542" y="2228070"/>
                  <a:pt x="5046074" y="2207530"/>
                  <a:pt x="4921143" y="2201109"/>
                </a:cubicBezTo>
                <a:cubicBezTo>
                  <a:pt x="4796213" y="2194688"/>
                  <a:pt x="4448209" y="2209308"/>
                  <a:pt x="4136639" y="2201109"/>
                </a:cubicBezTo>
                <a:cubicBezTo>
                  <a:pt x="3825069" y="2192910"/>
                  <a:pt x="3871837" y="2209432"/>
                  <a:pt x="3622894" y="2201109"/>
                </a:cubicBezTo>
                <a:cubicBezTo>
                  <a:pt x="3373951" y="2192786"/>
                  <a:pt x="3088654" y="2229216"/>
                  <a:pt x="2838391" y="2201109"/>
                </a:cubicBezTo>
                <a:cubicBezTo>
                  <a:pt x="2588128" y="2173002"/>
                  <a:pt x="2580357" y="2194717"/>
                  <a:pt x="2414898" y="2201109"/>
                </a:cubicBezTo>
                <a:cubicBezTo>
                  <a:pt x="2249439" y="2207501"/>
                  <a:pt x="1950912" y="2190832"/>
                  <a:pt x="1630395" y="2201109"/>
                </a:cubicBezTo>
                <a:cubicBezTo>
                  <a:pt x="1309878" y="2211386"/>
                  <a:pt x="1331286" y="2184384"/>
                  <a:pt x="1116650" y="2201109"/>
                </a:cubicBezTo>
                <a:cubicBezTo>
                  <a:pt x="902014" y="2217834"/>
                  <a:pt x="601727" y="2183529"/>
                  <a:pt x="366859" y="2201109"/>
                </a:cubicBezTo>
                <a:cubicBezTo>
                  <a:pt x="173029" y="2162784"/>
                  <a:pt x="-10453" y="2036524"/>
                  <a:pt x="0" y="1834250"/>
                </a:cubicBezTo>
                <a:cubicBezTo>
                  <a:pt x="14839" y="1610134"/>
                  <a:pt x="-20625" y="1530198"/>
                  <a:pt x="0" y="1374467"/>
                </a:cubicBezTo>
                <a:cubicBezTo>
                  <a:pt x="20625" y="1218736"/>
                  <a:pt x="-10577" y="1106501"/>
                  <a:pt x="0" y="929359"/>
                </a:cubicBezTo>
                <a:cubicBezTo>
                  <a:pt x="10577" y="752217"/>
                  <a:pt x="27423" y="483704"/>
                  <a:pt x="0" y="366859"/>
                </a:cubicBezTo>
                <a:close/>
              </a:path>
            </a:pathLst>
          </a:custGeom>
          <a:noFill/>
          <a:ln w="25400"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671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1050197" y="355598"/>
            <a:ext cx="3937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7.3.2 </a:t>
            </a:r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하이퍼파라미터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최적화 과정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2" y="355598"/>
            <a:ext cx="532883" cy="5328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A9E8B1-67CC-476F-A30E-34733E29C566}"/>
              </a:ext>
            </a:extLst>
          </p:cNvPr>
          <p:cNvSpPr txBox="1"/>
          <p:nvPr/>
        </p:nvSpPr>
        <p:spPr>
          <a:xfrm>
            <a:off x="2449178" y="2258673"/>
            <a:ext cx="196603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하이퍼파라미터</a:t>
            </a:r>
            <a:r>
              <a:rPr lang="ko-KR" altLang="en-US" sz="1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자동 선택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57BBF-6290-4965-9881-A050BC4A5276}"/>
              </a:ext>
            </a:extLst>
          </p:cNvPr>
          <p:cNvSpPr txBox="1"/>
          <p:nvPr/>
        </p:nvSpPr>
        <p:spPr>
          <a:xfrm>
            <a:off x="2108136" y="4360107"/>
            <a:ext cx="296141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선택된 </a:t>
            </a:r>
            <a:r>
              <a:rPr lang="ko-KR" altLang="en-US" sz="1900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하이퍼파라미터로</a:t>
            </a:r>
            <a:r>
              <a:rPr lang="ko-KR" altLang="en-US" sz="1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모델 만들기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5282BA-BDC2-4098-86CC-532A55043809}"/>
              </a:ext>
            </a:extLst>
          </p:cNvPr>
          <p:cNvSpPr txBox="1"/>
          <p:nvPr/>
        </p:nvSpPr>
        <p:spPr>
          <a:xfrm>
            <a:off x="6707071" y="4200948"/>
            <a:ext cx="343716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훈련데이터 </a:t>
            </a:r>
            <a:r>
              <a:rPr lang="en-US" altLang="ko-KR" sz="1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–&gt; </a:t>
            </a:r>
            <a:r>
              <a:rPr lang="ko-KR" altLang="en-US" sz="1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학습</a:t>
            </a:r>
            <a:endParaRPr lang="en-US" altLang="ko-KR" sz="19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ko-KR" altLang="en-US" sz="1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검증데이터 </a:t>
            </a:r>
            <a:r>
              <a:rPr lang="en-US" altLang="ko-KR" sz="1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–&gt;</a:t>
            </a:r>
            <a:r>
              <a:rPr lang="ko-KR" altLang="en-US" sz="1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최종성능 측정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9F9A4B-433E-4ACD-B21B-C6FEB6FCD18E}"/>
              </a:ext>
            </a:extLst>
          </p:cNvPr>
          <p:cNvSpPr txBox="1"/>
          <p:nvPr/>
        </p:nvSpPr>
        <p:spPr>
          <a:xfrm>
            <a:off x="6877778" y="1889519"/>
            <a:ext cx="2578901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다음 </a:t>
            </a:r>
            <a:r>
              <a:rPr lang="ko-KR" altLang="en-US" sz="1900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하이퍼파라미터</a:t>
            </a:r>
            <a:r>
              <a:rPr lang="ko-KR" altLang="en-US" sz="1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자동선택</a:t>
            </a:r>
            <a:endParaRPr lang="en-US" altLang="ko-KR" sz="19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altLang="ko-KR" sz="1900" b="1" dirty="0">
                <a:solidFill>
                  <a:srgbClr val="FFFF00"/>
                </a:solidFill>
              </a:rPr>
              <a:t>&lt;</a:t>
            </a:r>
            <a:r>
              <a:rPr lang="ko-KR" altLang="en-US" sz="1900" b="1" dirty="0">
                <a:solidFill>
                  <a:srgbClr val="FFFF00"/>
                </a:solidFill>
              </a:rPr>
              <a:t>핵심단계</a:t>
            </a:r>
            <a:r>
              <a:rPr lang="en-US" altLang="ko-KR" sz="1900" b="1" dirty="0">
                <a:solidFill>
                  <a:srgbClr val="FFFF00"/>
                </a:solidFill>
              </a:rPr>
              <a:t>&gt;</a:t>
            </a:r>
            <a:endParaRPr lang="ko-KR" altLang="en-US" sz="1900" b="1" dirty="0">
              <a:solidFill>
                <a:srgbClr val="FFFF00"/>
              </a:solidFill>
            </a:endParaRPr>
          </a:p>
        </p:txBody>
      </p:sp>
      <p:sp>
        <p:nvSpPr>
          <p:cNvPr id="5" name="화살표: 원형 4">
            <a:extLst>
              <a:ext uri="{FF2B5EF4-FFF2-40B4-BE49-F238E27FC236}">
                <a16:creationId xmlns:a16="http://schemas.microsoft.com/office/drawing/2014/main" id="{3B982CFE-5751-4A0C-9CC9-4EC8D32E6635}"/>
              </a:ext>
            </a:extLst>
          </p:cNvPr>
          <p:cNvSpPr/>
          <p:nvPr/>
        </p:nvSpPr>
        <p:spPr>
          <a:xfrm rot="15118114" flipH="1">
            <a:off x="1765617" y="2666667"/>
            <a:ext cx="1132802" cy="1244417"/>
          </a:xfrm>
          <a:prstGeom prst="circularArrow">
            <a:avLst>
              <a:gd name="adj1" fmla="val 5681"/>
              <a:gd name="adj2" fmla="val 920843"/>
              <a:gd name="adj3" fmla="val 20887745"/>
              <a:gd name="adj4" fmla="val 10800000"/>
              <a:gd name="adj5" fmla="val 1582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화살표: 원형 15">
            <a:extLst>
              <a:ext uri="{FF2B5EF4-FFF2-40B4-BE49-F238E27FC236}">
                <a16:creationId xmlns:a16="http://schemas.microsoft.com/office/drawing/2014/main" id="{3FA507DC-8DB1-419F-8300-A90181B2DDA8}"/>
              </a:ext>
            </a:extLst>
          </p:cNvPr>
          <p:cNvSpPr/>
          <p:nvPr/>
        </p:nvSpPr>
        <p:spPr>
          <a:xfrm rot="10800000" flipH="1">
            <a:off x="5043457" y="4699295"/>
            <a:ext cx="1562448" cy="1244417"/>
          </a:xfrm>
          <a:prstGeom prst="circularArrow">
            <a:avLst>
              <a:gd name="adj1" fmla="val 5681"/>
              <a:gd name="adj2" fmla="val 920843"/>
              <a:gd name="adj3" fmla="val 20887745"/>
              <a:gd name="adj4" fmla="val 10800000"/>
              <a:gd name="adj5" fmla="val 1582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00">
              <a:solidFill>
                <a:schemeClr val="tx1"/>
              </a:solidFill>
            </a:endParaRPr>
          </a:p>
        </p:txBody>
      </p:sp>
      <p:sp>
        <p:nvSpPr>
          <p:cNvPr id="17" name="화살표: 원형 16">
            <a:extLst>
              <a:ext uri="{FF2B5EF4-FFF2-40B4-BE49-F238E27FC236}">
                <a16:creationId xmlns:a16="http://schemas.microsoft.com/office/drawing/2014/main" id="{12E05E00-F681-4F89-A88E-3417097CBB96}"/>
              </a:ext>
            </a:extLst>
          </p:cNvPr>
          <p:cNvSpPr/>
          <p:nvPr/>
        </p:nvSpPr>
        <p:spPr>
          <a:xfrm rot="5605567" flipH="1">
            <a:off x="9130925" y="2736011"/>
            <a:ext cx="1132802" cy="1244417"/>
          </a:xfrm>
          <a:prstGeom prst="circularArrow">
            <a:avLst>
              <a:gd name="adj1" fmla="val 5681"/>
              <a:gd name="adj2" fmla="val 920843"/>
              <a:gd name="adj3" fmla="val 20887745"/>
              <a:gd name="adj4" fmla="val 10800000"/>
              <a:gd name="adj5" fmla="val 1582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00">
              <a:solidFill>
                <a:schemeClr val="tx1"/>
              </a:solidFill>
            </a:endParaRPr>
          </a:p>
        </p:txBody>
      </p:sp>
      <p:sp>
        <p:nvSpPr>
          <p:cNvPr id="18" name="화살표: 원형 17">
            <a:extLst>
              <a:ext uri="{FF2B5EF4-FFF2-40B4-BE49-F238E27FC236}">
                <a16:creationId xmlns:a16="http://schemas.microsoft.com/office/drawing/2014/main" id="{239FADC3-7456-4957-B195-C500766413E9}"/>
              </a:ext>
            </a:extLst>
          </p:cNvPr>
          <p:cNvSpPr/>
          <p:nvPr/>
        </p:nvSpPr>
        <p:spPr>
          <a:xfrm flipH="1">
            <a:off x="5069550" y="1531703"/>
            <a:ext cx="1510265" cy="1244417"/>
          </a:xfrm>
          <a:prstGeom prst="circularArrow">
            <a:avLst>
              <a:gd name="adj1" fmla="val 5681"/>
              <a:gd name="adj2" fmla="val 920843"/>
              <a:gd name="adj3" fmla="val 20887745"/>
              <a:gd name="adj4" fmla="val 10564478"/>
              <a:gd name="adj5" fmla="val 1582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18DBF7-2B4D-4956-A3A6-3022CA3E603E}"/>
              </a:ext>
            </a:extLst>
          </p:cNvPr>
          <p:cNvSpPr/>
          <p:nvPr/>
        </p:nvSpPr>
        <p:spPr>
          <a:xfrm>
            <a:off x="4701686" y="2874483"/>
            <a:ext cx="2272320" cy="1109033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accent2">
                    <a:lumMod val="50000"/>
                  </a:schemeClr>
                </a:solidFill>
              </a:rPr>
              <a:t>마지막으로</a:t>
            </a:r>
            <a:endParaRPr lang="en-US" altLang="ko-KR" sz="19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ko-KR" altLang="en-US" sz="1900" b="1" dirty="0">
                <a:solidFill>
                  <a:schemeClr val="accent2">
                    <a:lumMod val="50000"/>
                  </a:schemeClr>
                </a:solidFill>
              </a:rPr>
              <a:t>테스트 데이터에서</a:t>
            </a:r>
            <a:endParaRPr lang="en-US" altLang="ko-KR" sz="19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ko-KR" altLang="en-US" sz="1900" b="1" dirty="0">
                <a:solidFill>
                  <a:schemeClr val="accent2">
                    <a:lumMod val="50000"/>
                  </a:schemeClr>
                </a:solidFill>
              </a:rPr>
              <a:t>성능 측정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9A7C7A-FAE5-444A-A917-39DA801792E0}"/>
              </a:ext>
            </a:extLst>
          </p:cNvPr>
          <p:cNvSpPr txBox="1"/>
          <p:nvPr/>
        </p:nvSpPr>
        <p:spPr>
          <a:xfrm>
            <a:off x="1051470" y="105208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! </a:t>
            </a:r>
            <a:r>
              <a:rPr lang="ko-KR" altLang="en-US" dirty="0">
                <a:solidFill>
                  <a:schemeClr val="bg1"/>
                </a:solidFill>
              </a:rPr>
              <a:t>검증세트에 과대적합 발생 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116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0" y="3"/>
            <a:ext cx="6377553" cy="107721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7.1 Sequential </a:t>
            </a:r>
            <a:r>
              <a:rPr lang="ko-KR" altLang="en-US" sz="3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모델을 넘어서 </a:t>
            </a:r>
            <a:r>
              <a:rPr lang="en-US" altLang="ko-KR" sz="3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			</a:t>
            </a:r>
            <a:r>
              <a:rPr lang="ko-KR" altLang="en-US" sz="32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케라스의</a:t>
            </a:r>
            <a:r>
              <a:rPr lang="ko-KR" altLang="en-US" sz="3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함수 </a:t>
            </a: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API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" y="1253131"/>
            <a:ext cx="9422243" cy="538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29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1051470" y="421984"/>
            <a:ext cx="3363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7.3.2 </a:t>
            </a:r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하이퍼파라미터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최적화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2" y="355598"/>
            <a:ext cx="532883" cy="5328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27AD44-3550-480E-80F6-3817415EAA9C}"/>
              </a:ext>
            </a:extLst>
          </p:cNvPr>
          <p:cNvSpPr txBox="1"/>
          <p:nvPr/>
        </p:nvSpPr>
        <p:spPr>
          <a:xfrm>
            <a:off x="1201004" y="1397675"/>
            <a:ext cx="511790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solidFill>
                  <a:schemeClr val="bg1"/>
                </a:solidFill>
              </a:rPr>
              <a:t>모델의 가중치는 </a:t>
            </a:r>
            <a:r>
              <a:rPr lang="ko-KR" altLang="en-US" sz="1900" dirty="0" err="1">
                <a:solidFill>
                  <a:schemeClr val="bg1"/>
                </a:solidFill>
              </a:rPr>
              <a:t>역전파</a:t>
            </a:r>
            <a:r>
              <a:rPr lang="ko-KR" altLang="en-US" sz="1900" dirty="0">
                <a:solidFill>
                  <a:schemeClr val="bg1"/>
                </a:solidFill>
              </a:rPr>
              <a:t> 알고리즘을 사용해 가중치 이동</a:t>
            </a:r>
            <a:r>
              <a:rPr lang="en-US" altLang="ko-KR" sz="19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900" dirty="0">
              <a:solidFill>
                <a:schemeClr val="bg1"/>
              </a:solidFill>
            </a:endParaRPr>
          </a:p>
          <a:p>
            <a:r>
              <a:rPr lang="ko-KR" altLang="en-US" sz="1900" dirty="0" err="1">
                <a:solidFill>
                  <a:schemeClr val="bg1"/>
                </a:solidFill>
              </a:rPr>
              <a:t>하이퍼</a:t>
            </a:r>
            <a:r>
              <a:rPr lang="ko-KR" altLang="en-US" sz="1900" dirty="0">
                <a:solidFill>
                  <a:schemeClr val="bg1"/>
                </a:solidFill>
              </a:rPr>
              <a:t> 파라미터 업데이트 방법 중 가장 </a:t>
            </a:r>
            <a:endParaRPr lang="en-US" altLang="ko-KR" sz="1900" dirty="0">
              <a:solidFill>
                <a:schemeClr val="bg1"/>
              </a:solidFill>
            </a:endParaRPr>
          </a:p>
          <a:p>
            <a:r>
              <a:rPr lang="ko-KR" altLang="en-US" sz="1900" dirty="0">
                <a:solidFill>
                  <a:schemeClr val="bg1"/>
                </a:solidFill>
              </a:rPr>
              <a:t>단순한 방법인</a:t>
            </a:r>
            <a:r>
              <a:rPr lang="en-US" altLang="ko-KR" sz="1900" dirty="0">
                <a:solidFill>
                  <a:schemeClr val="bg1"/>
                </a:solidFill>
              </a:rPr>
              <a:t> </a:t>
            </a:r>
            <a:r>
              <a:rPr lang="ko-KR" altLang="en-US" sz="1900" dirty="0">
                <a:solidFill>
                  <a:schemeClr val="bg1"/>
                </a:solidFill>
              </a:rPr>
              <a:t>랜덤 탐색 종종 쓰임</a:t>
            </a:r>
            <a:r>
              <a:rPr lang="en-US" altLang="ko-KR" sz="19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900" dirty="0">
              <a:solidFill>
                <a:schemeClr val="bg1"/>
              </a:solidFill>
            </a:endParaRPr>
          </a:p>
          <a:p>
            <a:r>
              <a:rPr lang="ko-KR" altLang="en-US" sz="1900" dirty="0">
                <a:solidFill>
                  <a:schemeClr val="bg1"/>
                </a:solidFill>
              </a:rPr>
              <a:t>랜덤 탐색 </a:t>
            </a:r>
            <a:r>
              <a:rPr lang="en-US" altLang="ko-KR" sz="1900" dirty="0">
                <a:solidFill>
                  <a:schemeClr val="bg1"/>
                </a:solidFill>
              </a:rPr>
              <a:t>: </a:t>
            </a:r>
            <a:r>
              <a:rPr lang="ko-KR" altLang="en-US" sz="1900" dirty="0">
                <a:solidFill>
                  <a:schemeClr val="bg1"/>
                </a:solidFill>
              </a:rPr>
              <a:t>반복적이고 랜덤하게 </a:t>
            </a:r>
            <a:endParaRPr lang="en-US" altLang="ko-KR" sz="1900" dirty="0">
              <a:solidFill>
                <a:schemeClr val="bg1"/>
              </a:solidFill>
            </a:endParaRPr>
          </a:p>
          <a:p>
            <a:r>
              <a:rPr lang="ko-KR" altLang="en-US" sz="1900" dirty="0" err="1">
                <a:solidFill>
                  <a:schemeClr val="bg1"/>
                </a:solidFill>
              </a:rPr>
              <a:t>하이퍼파라미터를</a:t>
            </a:r>
            <a:r>
              <a:rPr lang="ko-KR" altLang="en-US" sz="1900" dirty="0">
                <a:solidFill>
                  <a:schemeClr val="bg1"/>
                </a:solidFill>
              </a:rPr>
              <a:t> 탐색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2DF58C-2139-4CB5-B73F-839C9E118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151" y="973121"/>
            <a:ext cx="2724150" cy="20764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8A20245-E0B1-495A-A0D6-426A74E1B8E9}"/>
              </a:ext>
            </a:extLst>
          </p:cNvPr>
          <p:cNvSpPr/>
          <p:nvPr/>
        </p:nvSpPr>
        <p:spPr>
          <a:xfrm>
            <a:off x="7163052" y="3128569"/>
            <a:ext cx="4198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https://github.com/hyperopt/hyperopt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F3CAA0-DB81-4F45-AC6E-63EE7E09ED27}"/>
              </a:ext>
            </a:extLst>
          </p:cNvPr>
          <p:cNvSpPr txBox="1"/>
          <p:nvPr/>
        </p:nvSpPr>
        <p:spPr>
          <a:xfrm>
            <a:off x="6552350" y="421984"/>
            <a:ext cx="539364" cy="123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*</a:t>
            </a:r>
            <a:endParaRPr lang="ko-KR" altLang="en-US" sz="7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58FCAF-B55A-44C4-951F-E749349F2B20}"/>
              </a:ext>
            </a:extLst>
          </p:cNvPr>
          <p:cNvSpPr txBox="1"/>
          <p:nvPr/>
        </p:nvSpPr>
        <p:spPr>
          <a:xfrm>
            <a:off x="6692527" y="3497901"/>
            <a:ext cx="539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*</a:t>
            </a:r>
            <a:endParaRPr lang="ko-KR" altLang="en-US" sz="6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B8990-099F-4CA1-8F08-FC53EE7E10EF}"/>
              </a:ext>
            </a:extLst>
          </p:cNvPr>
          <p:cNvSpPr txBox="1"/>
          <p:nvPr/>
        </p:nvSpPr>
        <p:spPr>
          <a:xfrm>
            <a:off x="7231891" y="3858232"/>
            <a:ext cx="2910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Parzen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파젠 트리 추정기는 커널 밀도 추정 방법 중 하나이다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CEE816-2C3C-417B-B397-D1F2BA0BD8D8}"/>
              </a:ext>
            </a:extLst>
          </p:cNvPr>
          <p:cNvSpPr txBox="1"/>
          <p:nvPr/>
        </p:nvSpPr>
        <p:spPr>
          <a:xfrm>
            <a:off x="1296538" y="4350675"/>
            <a:ext cx="3998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파이썬 라이브러리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ko-KR" sz="1600" dirty="0" err="1">
                <a:solidFill>
                  <a:schemeClr val="bg2">
                    <a:lumMod val="75000"/>
                  </a:schemeClr>
                </a:solidFill>
              </a:rPr>
              <a:t>Hyperopt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ko-KR" sz="1600" dirty="0" err="1">
                <a:solidFill>
                  <a:schemeClr val="bg2">
                    <a:lumMod val="75000"/>
                  </a:schemeClr>
                </a:solidFill>
              </a:rPr>
              <a:t>Hyperas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 ..</a:t>
            </a:r>
          </a:p>
        </p:txBody>
      </p:sp>
    </p:spTree>
    <p:extLst>
      <p:ext uri="{BB962C8B-B14F-4D97-AF65-F5344CB8AC3E}">
        <p14:creationId xmlns:p14="http://schemas.microsoft.com/office/powerpoint/2010/main" val="4174154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1051470" y="421984"/>
            <a:ext cx="2121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7.3.3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 앙상블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2" y="355598"/>
            <a:ext cx="532883" cy="532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45103E-BD1A-414C-A282-415165FED21E}"/>
              </a:ext>
            </a:extLst>
          </p:cNvPr>
          <p:cNvSpPr txBox="1"/>
          <p:nvPr/>
        </p:nvSpPr>
        <p:spPr>
          <a:xfrm>
            <a:off x="1051470" y="1378424"/>
            <a:ext cx="395725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모델 앙상블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model ensemble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: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좋은 결과를 얻기 위해 여러 개 다른 모델의 예측을 합쳐서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더 좋은 예측을 만드는 방법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554BA-BFBE-4EB9-8200-352C03E09540}"/>
              </a:ext>
            </a:extLst>
          </p:cNvPr>
          <p:cNvSpPr txBox="1"/>
          <p:nvPr/>
        </p:nvSpPr>
        <p:spPr>
          <a:xfrm>
            <a:off x="1207628" y="3603782"/>
            <a:ext cx="760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final_preds</a:t>
            </a:r>
            <a:r>
              <a:rPr lang="en-US" altLang="ko-KR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= </a:t>
            </a:r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가중치 </a:t>
            </a:r>
            <a:r>
              <a:rPr lang="en-US" altLang="ko-KR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* (</a:t>
            </a:r>
            <a:r>
              <a:rPr lang="en-US" altLang="ko-KR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preds_a</a:t>
            </a:r>
            <a:r>
              <a:rPr lang="en-US" altLang="ko-KR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+ </a:t>
            </a:r>
            <a:r>
              <a:rPr lang="en-US" altLang="ko-KR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preds_b</a:t>
            </a:r>
            <a:r>
              <a:rPr lang="en-US" altLang="ko-KR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+ </a:t>
            </a:r>
            <a:r>
              <a:rPr lang="en-US" altLang="ko-KR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preds_c</a:t>
            </a:r>
            <a:r>
              <a:rPr lang="en-US" altLang="ko-KR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+ </a:t>
            </a:r>
            <a:r>
              <a:rPr lang="en-US" altLang="ko-KR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preds_d</a:t>
            </a:r>
            <a:r>
              <a:rPr lang="en-US" altLang="ko-KR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)</a:t>
            </a:r>
            <a:endParaRPr lang="ko-KR" alt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650885-D97C-4D50-963F-5C074FADD418}"/>
              </a:ext>
            </a:extLst>
          </p:cNvPr>
          <p:cNvSpPr txBox="1"/>
          <p:nvPr/>
        </p:nvSpPr>
        <p:spPr>
          <a:xfrm>
            <a:off x="1265986" y="5185870"/>
            <a:ext cx="8410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final_preds</a:t>
            </a:r>
            <a:r>
              <a:rPr lang="en-US" altLang="ko-KR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= 0.1*</a:t>
            </a:r>
            <a:r>
              <a:rPr lang="en-US" altLang="ko-KR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preds_a</a:t>
            </a:r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0.2*</a:t>
            </a:r>
            <a:r>
              <a:rPr lang="en-US" altLang="ko-KR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preds_b</a:t>
            </a:r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0.3*</a:t>
            </a:r>
            <a:r>
              <a:rPr lang="en-US" altLang="ko-KR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preds_c</a:t>
            </a:r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0.4*</a:t>
            </a:r>
            <a:r>
              <a:rPr lang="en-US" altLang="ko-KR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preds_d</a:t>
            </a:r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8893C12-D0A1-454C-8B8C-BD5AAD5B7AFD}"/>
              </a:ext>
            </a:extLst>
          </p:cNvPr>
          <p:cNvSpPr/>
          <p:nvPr/>
        </p:nvSpPr>
        <p:spPr>
          <a:xfrm>
            <a:off x="5008728" y="4228702"/>
            <a:ext cx="649399" cy="622300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FD141D-98FE-4098-9C8B-E7C0158F85DB}"/>
              </a:ext>
            </a:extLst>
          </p:cNvPr>
          <p:cNvSpPr txBox="1"/>
          <p:nvPr/>
        </p:nvSpPr>
        <p:spPr>
          <a:xfrm>
            <a:off x="6755167" y="1190120"/>
            <a:ext cx="314994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FFF00"/>
                </a:solidFill>
              </a:rPr>
              <a:t>★다 양 성 ★</a:t>
            </a:r>
            <a:endParaRPr lang="en-US" altLang="ko-KR" sz="3200" b="1" dirty="0">
              <a:solidFill>
                <a:srgbClr val="FFFF00"/>
              </a:solidFill>
            </a:endParaRPr>
          </a:p>
          <a:p>
            <a:r>
              <a:rPr lang="ko-KR" altLang="en-US" sz="2000" dirty="0">
                <a:solidFill>
                  <a:srgbClr val="FFFF00"/>
                </a:solidFill>
              </a:rPr>
              <a:t>모델들이 각자의 가정과</a:t>
            </a:r>
            <a:endParaRPr lang="en-US" altLang="ko-KR" sz="2000" dirty="0">
              <a:solidFill>
                <a:srgbClr val="FFFF00"/>
              </a:solidFill>
            </a:endParaRPr>
          </a:p>
          <a:p>
            <a:r>
              <a:rPr lang="ko-KR" altLang="en-US" sz="2000" dirty="0">
                <a:solidFill>
                  <a:srgbClr val="FFFF00"/>
                </a:solidFill>
              </a:rPr>
              <a:t>각자의 관점으로 이해한 것들을</a:t>
            </a:r>
            <a:r>
              <a:rPr lang="en-US" altLang="ko-KR" sz="2000" dirty="0">
                <a:solidFill>
                  <a:srgbClr val="FFFF00"/>
                </a:solidFill>
              </a:rPr>
              <a:t> </a:t>
            </a:r>
            <a:r>
              <a:rPr lang="ko-KR" altLang="en-US" sz="2000" dirty="0">
                <a:solidFill>
                  <a:srgbClr val="FFFF00"/>
                </a:solidFill>
              </a:rPr>
              <a:t>모아서</a:t>
            </a:r>
            <a:endParaRPr lang="ko-KR" altLang="en-US" sz="2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747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1051470" y="421984"/>
            <a:ext cx="245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7.3.4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정리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7,4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요약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2" y="355598"/>
            <a:ext cx="532883" cy="532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10E5C4-A7FE-424C-A45F-B279EB7A0439}"/>
              </a:ext>
            </a:extLst>
          </p:cNvPr>
          <p:cNvSpPr txBox="1"/>
          <p:nvPr/>
        </p:nvSpPr>
        <p:spPr>
          <a:xfrm>
            <a:off x="11003854" y="6576070"/>
            <a:ext cx="1188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별별선생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PPT 15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84D821C-DC2B-4E0F-859A-35F87E1C5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384" y="6237147"/>
            <a:ext cx="387616" cy="387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D27C47-9287-40EA-8EB7-40C3C14A7C16}"/>
              </a:ext>
            </a:extLst>
          </p:cNvPr>
          <p:cNvSpPr txBox="1"/>
          <p:nvPr/>
        </p:nvSpPr>
        <p:spPr>
          <a:xfrm>
            <a:off x="1292595" y="1201659"/>
            <a:ext cx="9711259" cy="2227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잔차연결</a:t>
            </a:r>
            <a:r>
              <a:rPr lang="en-US" altLang="ko-KR" sz="1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or </a:t>
            </a:r>
            <a:r>
              <a:rPr lang="ko-KR" altLang="en-US" sz="1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배치 정규화</a:t>
            </a:r>
            <a:r>
              <a:rPr lang="en-US" altLang="ko-KR" sz="1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or </a:t>
            </a:r>
            <a:r>
              <a:rPr lang="ko-KR" altLang="en-US" sz="19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깊이별</a:t>
            </a:r>
            <a:r>
              <a:rPr lang="ko-KR" altLang="en-US" sz="1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분리 </a:t>
            </a:r>
            <a:r>
              <a:rPr lang="ko-KR" altLang="en-US" sz="19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합성곱</a:t>
            </a:r>
            <a:r>
              <a:rPr lang="ko-KR" altLang="en-US" sz="1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 </a:t>
            </a:r>
            <a:r>
              <a:rPr lang="ko-KR" altLang="en-US" sz="1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고성능 심층 </a:t>
            </a:r>
            <a:r>
              <a:rPr lang="ko-KR" altLang="en-US" sz="19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컨브넷</a:t>
            </a:r>
            <a:endParaRPr lang="en-US" altLang="ko-KR" sz="19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sz="19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깊이별</a:t>
            </a:r>
            <a:r>
              <a:rPr lang="ko-KR" altLang="en-US" sz="1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분리 </a:t>
            </a:r>
            <a:r>
              <a:rPr lang="ko-KR" altLang="en-US" sz="19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합성곱이</a:t>
            </a:r>
            <a:r>
              <a:rPr lang="ko-KR" altLang="en-US" sz="1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일반적인 </a:t>
            </a:r>
            <a:r>
              <a:rPr lang="ko-KR" altLang="en-US" sz="19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합성곱을</a:t>
            </a:r>
            <a:r>
              <a:rPr lang="ko-KR" altLang="en-US" sz="1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대체할 것이다</a:t>
            </a:r>
            <a:r>
              <a:rPr lang="en-US" altLang="ko-KR" sz="1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심층네트워크를 만들 때 많은 </a:t>
            </a:r>
            <a:r>
              <a:rPr lang="ko-KR" altLang="en-US" sz="19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하이퍼파라미터와</a:t>
            </a:r>
            <a:r>
              <a:rPr lang="ko-KR" altLang="en-US" sz="1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네트워크 구조 선택</a:t>
            </a:r>
            <a:endParaRPr lang="en-US" altLang="ko-KR" sz="19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대회 우승과 최상의 문제 해결이 목표라면 대규모로 모델을 앙상블 해야 한다</a:t>
            </a:r>
            <a:r>
              <a:rPr lang="en-US" altLang="ko-KR" sz="1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다양성이 중요</a:t>
            </a:r>
            <a:r>
              <a:rPr lang="en-US" altLang="ko-KR" sz="1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 </a:t>
            </a:r>
            <a:r>
              <a:rPr lang="ko-KR" altLang="en-US" sz="1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서로 다른 모델로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DB103C-FA47-46C8-BA5C-8C34E6D17423}"/>
              </a:ext>
            </a:extLst>
          </p:cNvPr>
          <p:cNvSpPr txBox="1"/>
          <p:nvPr/>
        </p:nvSpPr>
        <p:spPr>
          <a:xfrm>
            <a:off x="1782159" y="4216253"/>
            <a:ext cx="155683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가중치 공유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04CF3-9497-4CB6-9403-9843877BF048}"/>
              </a:ext>
            </a:extLst>
          </p:cNvPr>
          <p:cNvSpPr txBox="1"/>
          <p:nvPr/>
        </p:nvSpPr>
        <p:spPr>
          <a:xfrm>
            <a:off x="3937370" y="4203838"/>
            <a:ext cx="155683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모델 템플릿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E3EFE-E99E-4B3D-83A9-53E556EBFDD8}"/>
              </a:ext>
            </a:extLst>
          </p:cNvPr>
          <p:cNvSpPr txBox="1"/>
          <p:nvPr/>
        </p:nvSpPr>
        <p:spPr>
          <a:xfrm>
            <a:off x="6100495" y="4213445"/>
            <a:ext cx="155683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accent1">
                    <a:lumMod val="50000"/>
                  </a:schemeClr>
                </a:solidFill>
              </a:rPr>
              <a:t>케라스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2000" b="1" dirty="0" err="1">
                <a:solidFill>
                  <a:schemeClr val="accent1">
                    <a:lumMod val="50000"/>
                  </a:schemeClr>
                </a:solidFill>
              </a:rPr>
              <a:t>콜백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8C02C3-C41A-4572-8A27-F5487312DB9E}"/>
              </a:ext>
            </a:extLst>
          </p:cNvPr>
          <p:cNvSpPr txBox="1"/>
          <p:nvPr/>
        </p:nvSpPr>
        <p:spPr>
          <a:xfrm>
            <a:off x="8424666" y="4201748"/>
            <a:ext cx="1210588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accent1">
                    <a:lumMod val="50000"/>
                  </a:schemeClr>
                </a:solidFill>
              </a:rPr>
              <a:t>텐서보드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9FCF5D-0557-452B-8778-B3C345175650}"/>
              </a:ext>
            </a:extLst>
          </p:cNvPr>
          <p:cNvSpPr txBox="1"/>
          <p:nvPr/>
        </p:nvSpPr>
        <p:spPr>
          <a:xfrm>
            <a:off x="4680875" y="5317507"/>
            <a:ext cx="2839239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accent1">
                    <a:lumMod val="50000"/>
                  </a:schemeClr>
                </a:solidFill>
              </a:rPr>
              <a:t>하이퍼파라미터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 최적화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EB732D-B9DA-43C1-A485-746E9F3F3EC5}"/>
              </a:ext>
            </a:extLst>
          </p:cNvPr>
          <p:cNvSpPr txBox="1"/>
          <p:nvPr/>
        </p:nvSpPr>
        <p:spPr>
          <a:xfrm>
            <a:off x="8078418" y="5317507"/>
            <a:ext cx="155683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모델 앙상블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A66948-3638-4D32-97D1-D33636B179E2}"/>
              </a:ext>
            </a:extLst>
          </p:cNvPr>
          <p:cNvSpPr txBox="1"/>
          <p:nvPr/>
        </p:nvSpPr>
        <p:spPr>
          <a:xfrm>
            <a:off x="2609458" y="5312747"/>
            <a:ext cx="130035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고급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3EF496D-17DA-4B18-BFD1-B88944D25ECC}"/>
              </a:ext>
            </a:extLst>
          </p:cNvPr>
          <p:cNvCxnSpPr>
            <a:cxnSpLocks/>
          </p:cNvCxnSpPr>
          <p:nvPr/>
        </p:nvCxnSpPr>
        <p:spPr>
          <a:xfrm>
            <a:off x="0" y="3822700"/>
            <a:ext cx="12192000" cy="0"/>
          </a:xfrm>
          <a:prstGeom prst="line">
            <a:avLst/>
          </a:prstGeom>
          <a:ln w="41275">
            <a:solidFill>
              <a:schemeClr val="accent1">
                <a:lumMod val="40000"/>
                <a:lumOff val="60000"/>
                <a:alpha val="4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950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2635" cy="315595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3286125" y="2908935"/>
            <a:ext cx="558609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8.1</a:t>
            </a:r>
            <a:r>
              <a:rPr sz="360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  </a:t>
            </a:r>
            <a:r>
              <a:rPr sz="280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LSTM을 사용한 텍스트 생성</a:t>
            </a:r>
            <a:endParaRPr lang="ko-KR" altLang="en-US" sz="3600">
              <a:solidFill>
                <a:schemeClr val="bg1"/>
              </a:solidFill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8720" cy="2622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 descr="C:/Users/82103/AppData/Roaming/PolarisOffice/ETemp/5480_1669176/image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5800" cy="685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6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3270" cy="316230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9963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LSTM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9355" cy="2628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 descr="C:/Users/82103/AppData/Roaming/PolarisOffice/ETemp/5480_1669176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6435" cy="686435"/>
          </a:xfrm>
          <a:prstGeom prst="rect">
            <a:avLst/>
          </a:prstGeom>
          <a:noFill/>
        </p:spPr>
      </p:pic>
      <p:pic>
        <p:nvPicPr>
          <p:cNvPr id="12" name="그림 11" descr="C:/Users/82103/AppData/Roaming/PolarisOffice/ETemp/5480_1669176/fImage64480492220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2230" y="1619250"/>
            <a:ext cx="9500870" cy="35833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8733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3270" cy="316230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28251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LSTM - 샘플링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9355" cy="2628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 descr="C:/Users/82103/AppData/Roaming/PolarisOffice/ETemp/5480_1669176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6435" cy="686435"/>
          </a:xfrm>
          <a:prstGeom prst="rect">
            <a:avLst/>
          </a:prstGeom>
          <a:noFill/>
        </p:spPr>
      </p:pic>
      <p:sp>
        <p:nvSpPr>
          <p:cNvPr id="12" name="텍스트 상자 11"/>
          <p:cNvSpPr txBox="1">
            <a:spLocks/>
          </p:cNvSpPr>
          <p:nvPr/>
        </p:nvSpPr>
        <p:spPr>
          <a:xfrm>
            <a:off x="949325" y="1762125"/>
            <a:ext cx="9836150" cy="31057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/>
                </a:solidFill>
                <a:latin typeface="맑은 고딕" charset="0"/>
                <a:ea typeface="맑은 고딕" charset="0"/>
              </a:rPr>
              <a:t>탐욕적 샘플링 : </a:t>
            </a:r>
            <a:endParaRPr lang="ko-KR" altLang="en-US" sz="2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bg1"/>
                </a:solidFill>
                <a:latin typeface="맑은 고딕" charset="0"/>
                <a:ea typeface="맑은 고딕" charset="0"/>
              </a:rPr>
              <a:t>가장 높은 확률을 갖는 토큰을 선택하는 방법으로 반복적 예상 가능한 문자열 선택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/>
                </a:solidFill>
                <a:latin typeface="맑은 고딕" charset="0"/>
                <a:ea typeface="맑은 고딕" charset="0"/>
              </a:rPr>
              <a:t>확률적 샘플링 :</a:t>
            </a:r>
            <a:endParaRPr lang="ko-KR" altLang="en-US" sz="2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bg1"/>
                </a:solidFill>
                <a:latin typeface="맑은 고딕" charset="0"/>
                <a:ea typeface="맑은 고딕" charset="0"/>
              </a:rPr>
              <a:t>토큰선택을 확률적으로 선택하는 방법으로 글자별로 확률적 선택 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7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3270" cy="316230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745730" y="1475740"/>
            <a:ext cx="26219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확률적샘플링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9355" cy="2628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 descr="C:/Users/82103/AppData/Roaming/PolarisOffice/ETemp/5480_1669176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6435" cy="686435"/>
          </a:xfrm>
          <a:prstGeom prst="rect">
            <a:avLst/>
          </a:prstGeom>
          <a:noFill/>
        </p:spPr>
      </p:pic>
      <p:sp>
        <p:nvSpPr>
          <p:cNvPr id="13" name="TextBox 12"/>
          <p:cNvSpPr txBox="1">
            <a:spLocks/>
          </p:cNvSpPr>
          <p:nvPr/>
        </p:nvSpPr>
        <p:spPr>
          <a:xfrm>
            <a:off x="1845310" y="1475105"/>
            <a:ext cx="26219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탐욕적샘플링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3081655" y="430530"/>
            <a:ext cx="60255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>
                <a:solidFill>
                  <a:schemeClr val="bg1"/>
                </a:solidFill>
                <a:latin typeface="맑은 고딕" charset="0"/>
                <a:ea typeface="맑은 고딕" charset="0"/>
              </a:rPr>
              <a:t>He threw three free throws</a:t>
            </a:r>
            <a:endParaRPr lang="ko-KR" altLang="en-US" sz="3600">
              <a:solidFill>
                <a:schemeClr val="bg1"/>
              </a:solidFill>
              <a:latin typeface="나눔스퀘어 ExtraBold" charset="0"/>
              <a:ea typeface="나눔스퀘어 ExtraBold" charset="0"/>
            </a:endParaRPr>
          </a:p>
        </p:txBody>
      </p:sp>
      <p:cxnSp>
        <p:nvCxnSpPr>
          <p:cNvPr id="15" name="도형 14"/>
          <p:cNvCxnSpPr/>
          <p:nvPr/>
        </p:nvCxnSpPr>
        <p:spPr>
          <a:xfrm>
            <a:off x="6050915" y="1550035"/>
            <a:ext cx="12065" cy="4592320"/>
          </a:xfrm>
          <a:prstGeom prst="line">
            <a:avLst/>
          </a:prstGeom>
          <a:ln w="19050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>
            <a:spLocks/>
          </p:cNvSpPr>
          <p:nvPr/>
        </p:nvSpPr>
        <p:spPr>
          <a:xfrm>
            <a:off x="1490980" y="3499485"/>
            <a:ext cx="386461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>
                <a:solidFill>
                  <a:schemeClr val="bg1"/>
                </a:solidFill>
                <a:latin typeface="맑은 고딕" charset="0"/>
                <a:ea typeface="맑은 고딕" charset="0"/>
              </a:rPr>
              <a:t>He threw thre</a:t>
            </a:r>
            <a:r>
              <a:rPr sz="3600">
                <a:solidFill>
                  <a:srgbClr val="FFFF00"/>
                </a:solidFill>
                <a:latin typeface="맑은 고딕" charset="0"/>
                <a:ea typeface="맑은 고딕" charset="0"/>
              </a:rPr>
              <a:t>w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7387590" y="3500755"/>
            <a:ext cx="386461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>
                <a:solidFill>
                  <a:schemeClr val="bg1"/>
                </a:solidFill>
                <a:latin typeface="맑은 고딕" charset="0"/>
                <a:ea typeface="맑은 고딕" charset="0"/>
              </a:rPr>
              <a:t>He threw three</a:t>
            </a:r>
            <a:r>
              <a:rPr sz="3600">
                <a:solidFill>
                  <a:srgbClr val="FFFF00"/>
                </a:solidFill>
                <a:latin typeface="맑은 고딕" charset="0"/>
                <a:ea typeface="맑은 고딕" charset="0"/>
              </a:rPr>
              <a:t>?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00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3270" cy="316230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46539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LSTM - 소프트맥스 온도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9355" cy="2628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 descr="C:/Users/82103/AppData/Roaming/PolarisOffice/ETemp/5480_1669176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6435" cy="686435"/>
          </a:xfrm>
          <a:prstGeom prst="rect">
            <a:avLst/>
          </a:prstGeom>
          <a:noFill/>
        </p:spPr>
      </p:pic>
      <p:pic>
        <p:nvPicPr>
          <p:cNvPr id="12" name="그림 11" descr="C:/Users/82103/AppData/Roaming/PolarisOffice/ETemp/5480_1669176/fImage102852523711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30" y="2137410"/>
            <a:ext cx="10229215" cy="25634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356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3270" cy="316230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46539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LSTM - 소프트맥스 온도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9355" cy="2628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 descr="C:/Users/82103/AppData/Roaming/PolarisOffice/ETemp/5480_1669176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6435" cy="686435"/>
          </a:xfrm>
          <a:prstGeom prst="rect">
            <a:avLst/>
          </a:prstGeom>
          <a:noFill/>
        </p:spPr>
      </p:pic>
      <p:pic>
        <p:nvPicPr>
          <p:cNvPr id="12" name="그림 11" descr="C:/Users/82103/AppData/Roaming/PolarisOffice/ETemp/5480_1669176/fImage21427532533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5" y="1637665"/>
            <a:ext cx="10062210" cy="35407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911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3270" cy="316230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46539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LSTM - 소프트맥스 온도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9355" cy="2628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 descr="C:/Users/82103/AppData/Roaming/PolarisOffice/ETemp/5480_1669176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6435" cy="686435"/>
          </a:xfrm>
          <a:prstGeom prst="rect">
            <a:avLst/>
          </a:prstGeom>
          <a:noFill/>
        </p:spPr>
      </p:pic>
      <p:pic>
        <p:nvPicPr>
          <p:cNvPr id="12" name="그림 11" descr="C:/Users/82103/AppData/Roaming/PolarisOffice/ETemp/5480_1669176/fImage11888541628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35" y="2407285"/>
            <a:ext cx="10921365" cy="23298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102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42" y="1914038"/>
            <a:ext cx="9299738" cy="3691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>
            <a:spLocks/>
          </p:cNvSpPr>
          <p:nvPr/>
        </p:nvSpPr>
        <p:spPr>
          <a:xfrm>
            <a:off x="0" y="3"/>
            <a:ext cx="6377553" cy="107721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7.1 Sequential </a:t>
            </a:r>
            <a:r>
              <a:rPr lang="ko-KR" altLang="en-US" sz="3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모델을 넘어서 </a:t>
            </a:r>
            <a:r>
              <a:rPr lang="en-US" altLang="ko-KR" sz="3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			</a:t>
            </a:r>
            <a:r>
              <a:rPr lang="ko-KR" altLang="en-US" sz="32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케라스의</a:t>
            </a:r>
            <a:r>
              <a:rPr lang="ko-KR" altLang="en-US" sz="3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함수 </a:t>
            </a: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API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75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딥드림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9709" y="906937"/>
            <a:ext cx="750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합성곱</a:t>
            </a:r>
            <a:r>
              <a:rPr lang="ko-KR" altLang="en-US" dirty="0" smtClean="0">
                <a:solidFill>
                  <a:schemeClr val="bg1"/>
                </a:solidFill>
              </a:rPr>
              <a:t> 신경망이 학습한 표현을 사용하여 예술적으로 이미지를 조작하는 기법</a:t>
            </a:r>
            <a:r>
              <a:rPr lang="en-US" altLang="ko-KR" dirty="0" smtClean="0">
                <a:solidFill>
                  <a:schemeClr val="bg1"/>
                </a:solidFill>
              </a:rPr>
              <a:t>	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7410" name="Picture 2" descr="deepdream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85" y="1745415"/>
            <a:ext cx="476250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14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1AA8B50-11B8-4B63-B4A0-13307D419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3" y="1506653"/>
            <a:ext cx="5328593" cy="1720691"/>
          </a:xfrm>
          <a:prstGeom prst="rect">
            <a:avLst/>
          </a:prstGeom>
        </p:spPr>
      </p:pic>
      <p:sp>
        <p:nvSpPr>
          <p:cNvPr id="5" name="TextBox 4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딥드림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D0736D-242A-4727-AEF8-6046348EA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3" y="4412943"/>
            <a:ext cx="2736305" cy="1247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1423" y="844658"/>
            <a:ext cx="689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사전 훈련된 </a:t>
            </a:r>
            <a:r>
              <a:rPr lang="ko-KR" altLang="en-US" dirty="0" err="1" smtClean="0">
                <a:solidFill>
                  <a:schemeClr val="bg1"/>
                </a:solidFill>
              </a:rPr>
              <a:t>인셉션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V3 </a:t>
            </a:r>
            <a:r>
              <a:rPr lang="ko-KR" altLang="en-US" dirty="0" smtClean="0">
                <a:solidFill>
                  <a:schemeClr val="bg1"/>
                </a:solidFill>
              </a:rPr>
              <a:t>모델 </a:t>
            </a:r>
            <a:r>
              <a:rPr lang="ko-KR" altLang="en-US" dirty="0" err="1" smtClean="0">
                <a:solidFill>
                  <a:schemeClr val="bg1"/>
                </a:solidFill>
              </a:rPr>
              <a:t>로드하기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1423" y="3766933"/>
            <a:ext cx="417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딥드립</a:t>
            </a:r>
            <a:r>
              <a:rPr lang="ko-KR" altLang="en-US" dirty="0" smtClean="0">
                <a:solidFill>
                  <a:schemeClr val="bg1"/>
                </a:solidFill>
              </a:rPr>
              <a:t> 설정하기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48544" y="4852164"/>
            <a:ext cx="6774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최대화하려는 손실에 층의 활성화가 기여할 양을 정합니다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48544" y="4412943"/>
            <a:ext cx="6242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층 이름과 계수를 매핑한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딕셔너리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93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KYH/AppData/Roaming/PolarisOffice/ETemp/11180_8241232/fImage8865298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360" y="1430473"/>
            <a:ext cx="9454342" cy="2502654"/>
          </a:xfrm>
          <a:prstGeom prst="rect">
            <a:avLst/>
          </a:prstGeom>
          <a:noFill/>
        </p:spPr>
      </p:pic>
      <p:sp>
        <p:nvSpPr>
          <p:cNvPr id="5" name="TextBox 4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딥드림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3360" y="836905"/>
            <a:ext cx="4015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최대화할 손실 정의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5669279" y="952477"/>
            <a:ext cx="864525" cy="5259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75367" y="744659"/>
            <a:ext cx="5414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층 이름과 층 객체를 매핑한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딕셔너리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940531" y="2310938"/>
            <a:ext cx="4901738" cy="64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833956" y="2842953"/>
            <a:ext cx="2358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각 층의 기여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분을추가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1787236" y="3933127"/>
            <a:ext cx="1205346" cy="40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92582" y="4172989"/>
            <a:ext cx="6026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</a:rPr>
              <a:t>손실값에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L2</a:t>
            </a:r>
            <a:r>
              <a:rPr lang="ko-KR" altLang="en-US" sz="2400" dirty="0" smtClean="0">
                <a:solidFill>
                  <a:schemeClr val="bg1"/>
                </a:solidFill>
              </a:rPr>
              <a:t>노름 제곱 추가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테두리 제외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618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KYH/AppData/Roaming/PolarisOffice/ETemp/11180_8241232/fImage17152301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1386" y="1354974"/>
            <a:ext cx="5716905" cy="5013960"/>
          </a:xfrm>
          <a:prstGeom prst="rect">
            <a:avLst/>
          </a:prstGeom>
          <a:noFill/>
        </p:spPr>
      </p:pic>
      <p:sp>
        <p:nvSpPr>
          <p:cNvPr id="5" name="TextBox 4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딥드림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647816" y="942225"/>
            <a:ext cx="3420475" cy="429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68291" y="757559"/>
            <a:ext cx="2685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이미지 저장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873731" y="1770611"/>
            <a:ext cx="2335876" cy="141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34546" y="1711666"/>
            <a:ext cx="5744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손실에 대한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딥드림</a:t>
            </a:r>
            <a:r>
              <a:rPr lang="ko-KR" altLang="en-US" sz="2000" dirty="0" smtClean="0">
                <a:solidFill>
                  <a:schemeClr val="bg1"/>
                </a:solidFill>
              </a:rPr>
              <a:t> 이미지의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그레디언트</a:t>
            </a:r>
            <a:r>
              <a:rPr lang="ko-KR" altLang="en-US" sz="2000" dirty="0" smtClean="0">
                <a:solidFill>
                  <a:schemeClr val="bg1"/>
                </a:solidFill>
              </a:rPr>
              <a:t> 계산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796444" y="2227811"/>
            <a:ext cx="1413163" cy="249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4545" y="2335876"/>
            <a:ext cx="2834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</a:rPr>
              <a:t>그레디언트</a:t>
            </a:r>
            <a:r>
              <a:rPr lang="ko-KR" altLang="en-US" sz="2400" dirty="0" smtClean="0">
                <a:solidFill>
                  <a:schemeClr val="bg1"/>
                </a:solidFill>
              </a:rPr>
              <a:t> 정규화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6001789" y="4829694"/>
            <a:ext cx="473826" cy="399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00553" y="5095702"/>
            <a:ext cx="2568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여러 번 반복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1567" y="716955"/>
            <a:ext cx="402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경사 </a:t>
            </a:r>
            <a:r>
              <a:rPr lang="ko-KR" altLang="en-US" dirty="0" err="1" smtClean="0">
                <a:solidFill>
                  <a:schemeClr val="bg1"/>
                </a:solidFill>
              </a:rPr>
              <a:t>상승법</a:t>
            </a:r>
            <a:r>
              <a:rPr lang="ko-KR" altLang="en-US" dirty="0" smtClean="0">
                <a:solidFill>
                  <a:schemeClr val="bg1"/>
                </a:solidFill>
              </a:rPr>
              <a:t>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30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KYH/AppData/Roaming/PolarisOffice/ETemp/11180_8241232/fImage17400305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750" y="1372812"/>
            <a:ext cx="6120765" cy="5210810"/>
          </a:xfrm>
          <a:prstGeom prst="rect">
            <a:avLst/>
          </a:prstGeom>
          <a:noFill/>
        </p:spPr>
      </p:pic>
      <p:pic>
        <p:nvPicPr>
          <p:cNvPr id="5" name="그림 4" descr="C:/Users/KYH/AppData/Roaming/PolarisOffice/ETemp/11180_8241232/fImage14425308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51138" y="1372812"/>
            <a:ext cx="5560695" cy="3286760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딥드림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8750" y="689956"/>
            <a:ext cx="612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연속적인 스케일에 걸쳐 </a:t>
            </a:r>
            <a:r>
              <a:rPr lang="ko-KR" altLang="en-US" dirty="0">
                <a:solidFill>
                  <a:schemeClr val="bg1"/>
                </a:solidFill>
              </a:rPr>
              <a:t>경</a:t>
            </a:r>
            <a:r>
              <a:rPr lang="ko-KR" altLang="en-US" dirty="0" smtClean="0">
                <a:solidFill>
                  <a:schemeClr val="bg1"/>
                </a:solidFill>
              </a:rPr>
              <a:t>사 </a:t>
            </a:r>
            <a:r>
              <a:rPr lang="ko-KR" altLang="en-US" dirty="0" err="1" smtClean="0">
                <a:solidFill>
                  <a:schemeClr val="bg1"/>
                </a:solidFill>
              </a:rPr>
              <a:t>상승법</a:t>
            </a:r>
            <a:r>
              <a:rPr lang="ko-KR" altLang="en-US" dirty="0" smtClean="0">
                <a:solidFill>
                  <a:schemeClr val="bg1"/>
                </a:solidFill>
              </a:rPr>
              <a:t> 실행하기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8924" y="1820488"/>
            <a:ext cx="4297680" cy="11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경사 </a:t>
            </a:r>
            <a:r>
              <a:rPr lang="ko-KR" altLang="en-US" sz="1400" dirty="0" err="1" smtClean="0"/>
              <a:t>상승법</a:t>
            </a:r>
            <a:r>
              <a:rPr lang="ko-KR" altLang="en-US" sz="1400" dirty="0" smtClean="0"/>
              <a:t> 단계 크기</a:t>
            </a:r>
            <a:endParaRPr lang="en-US" altLang="ko-KR" sz="1400" dirty="0" smtClean="0"/>
          </a:p>
          <a:p>
            <a:r>
              <a:rPr lang="ko-KR" altLang="en-US" sz="1400" dirty="0" smtClean="0"/>
              <a:t>경사 </a:t>
            </a:r>
            <a:r>
              <a:rPr lang="ko-KR" altLang="en-US" sz="1400" dirty="0" err="1" smtClean="0"/>
              <a:t>상승법을</a:t>
            </a:r>
            <a:r>
              <a:rPr lang="ko-KR" altLang="en-US" sz="1400" dirty="0" smtClean="0"/>
              <a:t> 실행할 스케일 단계 횟수</a:t>
            </a:r>
            <a:endParaRPr lang="en-US" altLang="ko-KR" sz="1400" dirty="0" smtClean="0"/>
          </a:p>
          <a:p>
            <a:r>
              <a:rPr lang="ko-KR" altLang="en-US" sz="1400" dirty="0" smtClean="0"/>
              <a:t>스케일 간의 크기 비율</a:t>
            </a:r>
            <a:endParaRPr lang="en-US" altLang="ko-KR" sz="1400" dirty="0" smtClean="0"/>
          </a:p>
          <a:p>
            <a:r>
              <a:rPr lang="ko-KR" altLang="en-US" sz="1400" dirty="0" smtClean="0"/>
              <a:t>스케일 단계마다 수행할 경사 </a:t>
            </a:r>
            <a:r>
              <a:rPr lang="ko-KR" altLang="en-US" sz="1400" dirty="0" err="1" smtClean="0"/>
              <a:t>상승법</a:t>
            </a:r>
            <a:r>
              <a:rPr lang="ko-KR" altLang="en-US" sz="1400" dirty="0" smtClean="0"/>
              <a:t> 횟수</a:t>
            </a:r>
            <a:endParaRPr lang="en-US" altLang="ko-KR" sz="1400" dirty="0" smtClean="0"/>
          </a:p>
          <a:p>
            <a:endParaRPr lang="ko-KR" alt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1778924" y="2862303"/>
            <a:ext cx="3358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손실이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보다 커지면 중지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536297" y="3149212"/>
            <a:ext cx="236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사용할 이미지 경로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690851" y="5594465"/>
            <a:ext cx="2676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리스트를 크기 순으로 뒤집기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19132" y="3777152"/>
            <a:ext cx="2857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기본이미지를 </a:t>
            </a:r>
            <a:r>
              <a:rPr lang="ko-KR" altLang="en-US" sz="1200" dirty="0" err="1" smtClean="0"/>
              <a:t>넘파이</a:t>
            </a:r>
            <a:r>
              <a:rPr lang="ko-KR" altLang="en-US" sz="1200" dirty="0" smtClean="0"/>
              <a:t> 배열로 로드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유틸리티 함수에 정의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3000894" y="4458312"/>
            <a:ext cx="357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스케일 크기를 정의한 </a:t>
            </a:r>
            <a:r>
              <a:rPr lang="ko-KR" altLang="en-US" sz="1400" dirty="0" err="1" smtClean="0"/>
              <a:t>튜플의</a:t>
            </a:r>
            <a:r>
              <a:rPr lang="ko-KR" altLang="en-US" sz="1400" dirty="0" smtClean="0"/>
              <a:t> 리스트 준비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10282844" y="2028305"/>
            <a:ext cx="1812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경사 </a:t>
            </a:r>
            <a:r>
              <a:rPr lang="ko-KR" altLang="en-US" sz="1400" dirty="0" err="1" smtClean="0"/>
              <a:t>상승법</a:t>
            </a:r>
            <a:r>
              <a:rPr lang="ko-KR" altLang="en-US" sz="1400" dirty="0" smtClean="0"/>
              <a:t> 실행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이미지 변경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8171353" y="3541222"/>
            <a:ext cx="384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손실된 디테일을 </a:t>
            </a:r>
            <a:r>
              <a:rPr lang="ko-KR" altLang="en-US" sz="1400" dirty="0" err="1" smtClean="0"/>
              <a:t>딥드림</a:t>
            </a:r>
            <a:r>
              <a:rPr lang="ko-KR" altLang="en-US" sz="1400" dirty="0" smtClean="0"/>
              <a:t> 이미지에 다시 주입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880324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KYH/AppData/Roaming/PolarisOffice/ETemp/11180_8241232/fImage385265334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1647825"/>
            <a:ext cx="8959215" cy="3769360"/>
          </a:xfrm>
          <a:prstGeom prst="rect">
            <a:avLst/>
          </a:prstGeom>
          <a:noFill/>
        </p:spPr>
      </p:pic>
      <p:sp>
        <p:nvSpPr>
          <p:cNvPr id="5" name="TextBox 4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딥드림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1824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뉴럴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스타일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트랜스퍼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55" y="709917"/>
            <a:ext cx="105904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</a:rPr>
              <a:t>뉴럴</a:t>
            </a:r>
            <a:r>
              <a:rPr lang="ko-KR" altLang="en-US" sz="2400" dirty="0" smtClean="0">
                <a:solidFill>
                  <a:schemeClr val="bg1"/>
                </a:solidFill>
              </a:rPr>
              <a:t> 스타일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트랜스퍼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타깃의 이미지의 </a:t>
            </a:r>
            <a:r>
              <a:rPr lang="ko-KR" altLang="en-US" sz="2400" u="sng" dirty="0" smtClean="0">
                <a:solidFill>
                  <a:schemeClr val="bg1"/>
                </a:solidFill>
              </a:rPr>
              <a:t>콘텐츠를 보존</a:t>
            </a:r>
            <a:r>
              <a:rPr lang="ko-KR" altLang="en-US" sz="2400" dirty="0" smtClean="0">
                <a:solidFill>
                  <a:schemeClr val="bg1"/>
                </a:solidFill>
              </a:rPr>
              <a:t>하면서 참조 이미지의 </a:t>
            </a:r>
            <a:r>
              <a:rPr lang="ko-KR" altLang="en-US" sz="2400" u="sng" dirty="0" smtClean="0">
                <a:solidFill>
                  <a:schemeClr val="bg1"/>
                </a:solidFill>
              </a:rPr>
              <a:t>스타일</a:t>
            </a:r>
            <a:r>
              <a:rPr lang="ko-KR" altLang="en-US" sz="2400" dirty="0" smtClean="0">
                <a:solidFill>
                  <a:schemeClr val="bg1"/>
                </a:solidFill>
              </a:rPr>
              <a:t>을 타깃 이미지에 </a:t>
            </a:r>
            <a:r>
              <a:rPr lang="ko-KR" altLang="en-US" sz="2400" u="sng" dirty="0" smtClean="0">
                <a:solidFill>
                  <a:schemeClr val="bg1"/>
                </a:solidFill>
              </a:rPr>
              <a:t>적용</a:t>
            </a:r>
            <a:endParaRPr lang="ko-KR" altLang="en-US" sz="2400" u="sng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455" y="5544036"/>
            <a:ext cx="9626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스타일 </a:t>
            </a:r>
            <a:r>
              <a:rPr lang="en-US" altLang="ko-KR" sz="2400" dirty="0" smtClean="0">
                <a:solidFill>
                  <a:schemeClr val="bg1"/>
                </a:solidFill>
              </a:rPr>
              <a:t>= </a:t>
            </a:r>
            <a:r>
              <a:rPr lang="ko-KR" altLang="en-US" sz="2400" dirty="0" smtClean="0">
                <a:solidFill>
                  <a:schemeClr val="bg1"/>
                </a:solidFill>
              </a:rPr>
              <a:t>질감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색깔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이미지에 있는 다양한 크기의 시각 요소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콘텐츠 </a:t>
            </a:r>
            <a:r>
              <a:rPr lang="en-US" altLang="ko-KR" sz="2400" dirty="0" smtClean="0">
                <a:solidFill>
                  <a:schemeClr val="bg1"/>
                </a:solidFill>
              </a:rPr>
              <a:t>= </a:t>
            </a:r>
            <a:r>
              <a:rPr lang="ko-KR" altLang="en-US" sz="2400" dirty="0" smtClean="0">
                <a:solidFill>
                  <a:schemeClr val="bg1"/>
                </a:solidFill>
              </a:rPr>
              <a:t>이미지에 있는 고수준의 대형 구조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AutoShape 2" descr="style transf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Picture 2" descr="style transf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52" y="2378174"/>
            <a:ext cx="9310543" cy="3067264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0128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뉴럴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스타일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트랜스퍼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760" y="955964"/>
            <a:ext cx="8936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목표를 표현한 손실 함수를 정의하고 이 손실을 최소화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30" y="2025178"/>
            <a:ext cx="8858312" cy="76789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5759" y="3153032"/>
            <a:ext cx="86286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loss = distance(</a:t>
            </a:r>
            <a:r>
              <a:rPr lang="ko-KR" altLang="en-US" sz="2400" dirty="0">
                <a:solidFill>
                  <a:schemeClr val="bg1"/>
                </a:solidFill>
              </a:rPr>
              <a:t>참조 이미지 스타일 </a:t>
            </a:r>
            <a:r>
              <a:rPr lang="en-US" altLang="ko-KR" sz="2400" dirty="0">
                <a:solidFill>
                  <a:schemeClr val="bg1"/>
                </a:solidFill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</a:rPr>
              <a:t>생성된 이미지 스타일</a:t>
            </a:r>
            <a:r>
              <a:rPr lang="en-US" altLang="ko-KR" sz="2400" dirty="0">
                <a:solidFill>
                  <a:schemeClr val="bg1"/>
                </a:solidFill>
              </a:rPr>
              <a:t>) 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   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 + </a:t>
            </a:r>
            <a:r>
              <a:rPr lang="en-US" altLang="ko-KR" sz="2400" dirty="0">
                <a:solidFill>
                  <a:schemeClr val="bg1"/>
                </a:solidFill>
              </a:rPr>
              <a:t>distance(</a:t>
            </a:r>
            <a:r>
              <a:rPr lang="ko-KR" altLang="en-US" sz="2400" dirty="0">
                <a:solidFill>
                  <a:schemeClr val="bg1"/>
                </a:solidFill>
              </a:rPr>
              <a:t>원본 이미지 구조</a:t>
            </a:r>
            <a:r>
              <a:rPr lang="en-US" altLang="ko-KR" sz="2400" dirty="0">
                <a:solidFill>
                  <a:schemeClr val="bg1"/>
                </a:solidFill>
              </a:rPr>
              <a:t> – </a:t>
            </a:r>
            <a:r>
              <a:rPr lang="ko-KR" altLang="en-US" sz="2400" dirty="0">
                <a:solidFill>
                  <a:schemeClr val="bg1"/>
                </a:solidFill>
              </a:rPr>
              <a:t>생성된 이미지 구조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43630" y="5361330"/>
            <a:ext cx="3873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distance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: L2</a:t>
            </a:r>
            <a:r>
              <a:rPr lang="ko-KR" altLang="en-US" sz="2000" dirty="0">
                <a:solidFill>
                  <a:schemeClr val="bg1"/>
                </a:solidFill>
              </a:rPr>
              <a:t>노름 같은 </a:t>
            </a:r>
            <a:r>
              <a:rPr lang="ko-KR" altLang="en-US" sz="2000" dirty="0" err="1">
                <a:solidFill>
                  <a:schemeClr val="bg1"/>
                </a:solidFill>
              </a:rPr>
              <a:t>노름함수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11790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8.3.1 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콘텐츠 손실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5142" y="1047404"/>
            <a:ext cx="9817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하위 층의 활성화 </a:t>
            </a:r>
            <a:r>
              <a:rPr lang="en-US" altLang="ko-KR" sz="2400" dirty="0" smtClean="0">
                <a:solidFill>
                  <a:schemeClr val="bg1"/>
                </a:solidFill>
              </a:rPr>
              <a:t>= </a:t>
            </a:r>
            <a:r>
              <a:rPr lang="ko-KR" altLang="en-US" sz="2400" dirty="0" smtClean="0">
                <a:solidFill>
                  <a:schemeClr val="bg1"/>
                </a:solidFill>
              </a:rPr>
              <a:t>전체 이미지에 대한 어느 한 부분만 한정적인 정보를 담는다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상위 층의 활성화 </a:t>
            </a:r>
            <a:r>
              <a:rPr lang="en-US" altLang="ko-KR" sz="2400" dirty="0" smtClean="0">
                <a:solidFill>
                  <a:schemeClr val="bg1"/>
                </a:solidFill>
              </a:rPr>
              <a:t>= </a:t>
            </a:r>
            <a:r>
              <a:rPr lang="ko-KR" altLang="en-US" sz="2400" dirty="0" smtClean="0">
                <a:solidFill>
                  <a:schemeClr val="bg1"/>
                </a:solidFill>
              </a:rPr>
              <a:t>전체적으로 추상적인 정보를 담는다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8392" y="2895024"/>
            <a:ext cx="97508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</a:rPr>
              <a:t>콘텐츠손실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타깃 </a:t>
            </a:r>
            <a:r>
              <a:rPr lang="ko-KR" altLang="en-US" sz="2400" dirty="0">
                <a:solidFill>
                  <a:schemeClr val="bg1"/>
                </a:solidFill>
              </a:rPr>
              <a:t>이미지와 생성된 이미지를 사전 훈련된 </a:t>
            </a:r>
            <a:r>
              <a:rPr lang="ko-KR" altLang="en-US" sz="2400" dirty="0" err="1">
                <a:solidFill>
                  <a:schemeClr val="bg1"/>
                </a:solidFill>
              </a:rPr>
              <a:t>컨브넷에</a:t>
            </a:r>
            <a:r>
              <a:rPr lang="ko-KR" altLang="en-US" sz="2400" dirty="0">
                <a:solidFill>
                  <a:schemeClr val="bg1"/>
                </a:solidFill>
              </a:rPr>
              <a:t> 주입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상위 층의 </a:t>
            </a:r>
            <a:r>
              <a:rPr lang="ko-KR" altLang="en-US" sz="2400" dirty="0">
                <a:solidFill>
                  <a:schemeClr val="bg1"/>
                </a:solidFill>
              </a:rPr>
              <a:t>활성화를 계산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이 두 값 사이의 </a:t>
            </a:r>
            <a:r>
              <a:rPr lang="en-US" altLang="ko-KR" sz="2400" dirty="0">
                <a:solidFill>
                  <a:schemeClr val="bg1"/>
                </a:solidFill>
              </a:rPr>
              <a:t>L2</a:t>
            </a:r>
            <a:r>
              <a:rPr lang="ko-KR" altLang="en-US" sz="2400" dirty="0">
                <a:solidFill>
                  <a:schemeClr val="bg1"/>
                </a:solidFill>
              </a:rPr>
              <a:t>노름이 </a:t>
            </a:r>
            <a:r>
              <a:rPr lang="ko-KR" altLang="en-US" sz="2400" dirty="0" smtClean="0">
                <a:solidFill>
                  <a:schemeClr val="bg1"/>
                </a:solidFill>
              </a:rPr>
              <a:t>콘텐츠 손실이다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141" y="4742645"/>
            <a:ext cx="9060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손실이 작을수록 생성된 이미지와 원본 타깃 이미지가 비슷해진다</a:t>
            </a:r>
            <a:r>
              <a:rPr lang="en-US" altLang="ko-KR" sz="2400" dirty="0" smtClean="0">
                <a:solidFill>
                  <a:schemeClr val="bg1"/>
                </a:solidFill>
              </a:rPr>
              <a:t>. ( </a:t>
            </a:r>
            <a:r>
              <a:rPr lang="ko-KR" altLang="en-US" sz="2400" dirty="0" smtClean="0">
                <a:solidFill>
                  <a:schemeClr val="bg1"/>
                </a:solidFill>
              </a:rPr>
              <a:t>콘텐츠 보존 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6302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8.3.2 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스타일 손실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512" y="881149"/>
            <a:ext cx="8778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콘텐츠 손실은 하나의 상위 층만 사용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스타일 손실은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컨브넷의</a:t>
            </a:r>
            <a:r>
              <a:rPr lang="ko-KR" altLang="en-US" sz="2400" dirty="0" smtClean="0">
                <a:solidFill>
                  <a:schemeClr val="bg1"/>
                </a:solidFill>
              </a:rPr>
              <a:t> 여러 층을 사용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" y="2136370"/>
            <a:ext cx="103576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스타일 손실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err="1">
                <a:solidFill>
                  <a:schemeClr val="bg1"/>
                </a:solidFill>
              </a:rPr>
              <a:t>컨브넷의</a:t>
            </a:r>
            <a:r>
              <a:rPr lang="ko-KR" altLang="en-US" sz="2400" dirty="0">
                <a:solidFill>
                  <a:schemeClr val="bg1"/>
                </a:solidFill>
              </a:rPr>
              <a:t> 여러 </a:t>
            </a:r>
            <a:r>
              <a:rPr lang="ko-KR" altLang="en-US" sz="2400" dirty="0" err="1">
                <a:solidFill>
                  <a:schemeClr val="bg1"/>
                </a:solidFill>
              </a:rPr>
              <a:t>저수준층과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고수준층을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사용하고 참조 </a:t>
            </a:r>
            <a:r>
              <a:rPr lang="ko-KR" altLang="en-US" sz="2400" dirty="0">
                <a:solidFill>
                  <a:schemeClr val="bg1"/>
                </a:solidFill>
              </a:rPr>
              <a:t>이미지의 모든 스타일 </a:t>
            </a:r>
            <a:r>
              <a:rPr lang="ko-KR" altLang="en-US" sz="2400" dirty="0" smtClean="0">
                <a:solidFill>
                  <a:schemeClr val="bg1"/>
                </a:solidFill>
              </a:rPr>
              <a:t>추출한다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층의 </a:t>
            </a:r>
            <a:r>
              <a:rPr lang="ko-KR" altLang="en-US" sz="2400" dirty="0">
                <a:solidFill>
                  <a:schemeClr val="bg1"/>
                </a:solidFill>
              </a:rPr>
              <a:t>활성화 출력의 </a:t>
            </a:r>
            <a:r>
              <a:rPr lang="ko-KR" altLang="en-US" sz="2400" dirty="0" err="1">
                <a:solidFill>
                  <a:schemeClr val="bg1"/>
                </a:solidFill>
              </a:rPr>
              <a:t>그람행렬이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손실이다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7947" y="4213448"/>
            <a:ext cx="10124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</a:rPr>
              <a:t>그람행렬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-&gt; </a:t>
            </a:r>
            <a:r>
              <a:rPr lang="ko-KR" altLang="en-US" sz="2000" dirty="0" smtClean="0">
                <a:solidFill>
                  <a:schemeClr val="bg1"/>
                </a:solidFill>
              </a:rPr>
              <a:t>층의 특성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맵들의</a:t>
            </a:r>
            <a:r>
              <a:rPr lang="ko-KR" altLang="en-US" sz="2000" dirty="0" smtClean="0">
                <a:solidFill>
                  <a:schemeClr val="bg1"/>
                </a:solidFill>
              </a:rPr>
              <a:t> 내적 </a:t>
            </a:r>
            <a:r>
              <a:rPr lang="en-US" altLang="ko-KR" sz="2000" dirty="0" smtClean="0">
                <a:solidFill>
                  <a:schemeClr val="bg1"/>
                </a:solidFill>
              </a:rPr>
              <a:t>-&gt; </a:t>
            </a:r>
            <a:r>
              <a:rPr lang="ko-KR" altLang="en-US" sz="2000" dirty="0" smtClean="0">
                <a:solidFill>
                  <a:schemeClr val="bg1"/>
                </a:solidFill>
              </a:rPr>
              <a:t>내적은 층의 특성 사이에 있는 상관관계를 표현</a:t>
            </a:r>
            <a:endParaRPr lang="en-US" altLang="ko-KR" sz="2000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8640" y="4967089"/>
            <a:ext cx="9060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손실이 작을수록 생성된 이미지의 특성이 참조 이미지와 비슷해진다</a:t>
            </a:r>
            <a:r>
              <a:rPr lang="en-US" altLang="ko-KR" sz="2400" dirty="0" smtClean="0">
                <a:solidFill>
                  <a:schemeClr val="bg1"/>
                </a:solidFill>
              </a:rPr>
              <a:t>. ( </a:t>
            </a:r>
            <a:r>
              <a:rPr lang="ko-KR" altLang="en-US" sz="2400" dirty="0" smtClean="0">
                <a:solidFill>
                  <a:schemeClr val="bg1"/>
                </a:solidFill>
              </a:rPr>
              <a:t>스타일 보존 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860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61" y="942550"/>
            <a:ext cx="6449894" cy="3117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61" y="4249423"/>
            <a:ext cx="6449894" cy="2409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77933" y="2178364"/>
            <a:ext cx="360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</a:rPr>
              <a:t>다중 입력 모델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77933" y="4918980"/>
            <a:ext cx="360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</a:rPr>
              <a:t>다중 출력 모델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7.1 Sequential </a:t>
            </a:r>
            <a:r>
              <a:rPr lang="ko-KR" altLang="en-US" sz="3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모델을 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넘어서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93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0" y="0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8.3.3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케라스에서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구현하기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4428" y="1267382"/>
            <a:ext cx="86480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사전 훈련된 </a:t>
            </a:r>
            <a:r>
              <a:rPr lang="ko-KR" altLang="en-US" sz="2000" dirty="0" err="1">
                <a:solidFill>
                  <a:schemeClr val="bg1"/>
                </a:solidFill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</a:rPr>
              <a:t> 중 어떤 것을 사용해도 </a:t>
            </a:r>
            <a:r>
              <a:rPr lang="ko-KR" altLang="en-US" sz="2000" dirty="0" smtClean="0">
                <a:solidFill>
                  <a:schemeClr val="bg1"/>
                </a:solidFill>
              </a:rPr>
              <a:t>구현가능하다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</a:rPr>
              <a:t>본 </a:t>
            </a:r>
            <a:r>
              <a:rPr lang="ko-KR" altLang="en-US" sz="2000" dirty="0">
                <a:solidFill>
                  <a:schemeClr val="bg1"/>
                </a:solidFill>
              </a:rPr>
              <a:t>예제 </a:t>
            </a:r>
            <a:r>
              <a:rPr lang="en-US" altLang="ko-KR" sz="2000" dirty="0">
                <a:solidFill>
                  <a:schemeClr val="bg1"/>
                </a:solidFill>
              </a:rPr>
              <a:t>VGG19</a:t>
            </a:r>
            <a:r>
              <a:rPr lang="ko-KR" altLang="en-US" sz="2000" dirty="0" smtClean="0">
                <a:solidFill>
                  <a:schemeClr val="bg1"/>
                </a:solidFill>
              </a:rPr>
              <a:t>사용한다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(VGG16</a:t>
            </a:r>
            <a:r>
              <a:rPr lang="ko-KR" altLang="en-US" sz="2000" dirty="0">
                <a:solidFill>
                  <a:schemeClr val="bg1"/>
                </a:solidFill>
              </a:rPr>
              <a:t>의 </a:t>
            </a:r>
            <a:r>
              <a:rPr lang="ko-KR" altLang="en-US" sz="2000" dirty="0" smtClean="0">
                <a:solidFill>
                  <a:schemeClr val="bg1"/>
                </a:solidFill>
              </a:rPr>
              <a:t>변종으로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합성곱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층 </a:t>
            </a:r>
            <a:r>
              <a:rPr lang="en-US" altLang="ko-KR" sz="2000" dirty="0">
                <a:solidFill>
                  <a:schemeClr val="bg1"/>
                </a:solidFill>
              </a:rPr>
              <a:t>3</a:t>
            </a:r>
            <a:r>
              <a:rPr lang="ko-KR" altLang="en-US" sz="2000" dirty="0">
                <a:solidFill>
                  <a:schemeClr val="bg1"/>
                </a:solidFill>
              </a:rPr>
              <a:t>개 더 추가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428" y="2657876"/>
            <a:ext cx="96261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</a:rPr>
              <a:t>스타일 참조 이미지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타깃 이미지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생성된 이미지를 위해 </a:t>
            </a:r>
            <a:r>
              <a:rPr lang="en-US" altLang="ko-KR" sz="2400" dirty="0" smtClean="0">
                <a:solidFill>
                  <a:schemeClr val="bg1"/>
                </a:solidFill>
              </a:rPr>
              <a:t>VGG19</a:t>
            </a:r>
            <a:r>
              <a:rPr lang="ko-KR" altLang="en-US" sz="2400" dirty="0" smtClean="0">
                <a:solidFill>
                  <a:schemeClr val="bg1"/>
                </a:solidFill>
              </a:rPr>
              <a:t>의 층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활성화를 동시에 계산하는 네트워크 설정한다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</a:rPr>
              <a:t>세 이미지에서 계산한 층 활성화를 사용하여 손실 함수를 정의한다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    이 손실을 최소화하여 구현한다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 startAt="3"/>
            </a:pPr>
            <a:r>
              <a:rPr lang="ko-KR" altLang="en-US" sz="2400" dirty="0" smtClean="0">
                <a:solidFill>
                  <a:schemeClr val="bg1"/>
                </a:solidFill>
              </a:rPr>
              <a:t>손실 함수를 최소화할 경사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하강법</a:t>
            </a:r>
            <a:r>
              <a:rPr lang="ko-KR" altLang="en-US" sz="2400" dirty="0" smtClean="0">
                <a:solidFill>
                  <a:schemeClr val="bg1"/>
                </a:solidFill>
              </a:rPr>
              <a:t> 과정을 설정한다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4337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73" y="1208202"/>
            <a:ext cx="7309063" cy="35402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48336" y="1994033"/>
            <a:ext cx="4984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스타일 참조 이미지</a:t>
            </a:r>
            <a:r>
              <a:rPr lang="en-US" altLang="ko-KR" sz="2800" dirty="0" smtClean="0">
                <a:solidFill>
                  <a:schemeClr val="bg1"/>
                </a:solidFill>
              </a:rPr>
              <a:t>,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</a:rPr>
              <a:t>타깃 이미지 로드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562792" y="4007437"/>
            <a:ext cx="931026" cy="3078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053389" y="4315326"/>
            <a:ext cx="523210" cy="805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93818" y="5141057"/>
            <a:ext cx="3740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전체 높이가 </a:t>
            </a:r>
            <a:r>
              <a:rPr lang="en-US" altLang="ko-KR" sz="2400" dirty="0" smtClean="0">
                <a:solidFill>
                  <a:schemeClr val="bg1"/>
                </a:solidFill>
              </a:rPr>
              <a:t>400 </a:t>
            </a:r>
            <a:r>
              <a:rPr lang="ko-KR" altLang="en-US" sz="2400" dirty="0" smtClean="0">
                <a:solidFill>
                  <a:schemeClr val="bg1"/>
                </a:solidFill>
              </a:rPr>
              <a:t>픽셀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3573" y="605201"/>
            <a:ext cx="4360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데이터 로드</a:t>
            </a:r>
            <a:r>
              <a:rPr lang="en-US" altLang="ko-KR" sz="2800" dirty="0" smtClean="0">
                <a:solidFill>
                  <a:schemeClr val="bg1"/>
                </a:solidFill>
              </a:rPr>
              <a:t>,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초깃값</a:t>
            </a:r>
            <a:r>
              <a:rPr lang="ko-KR" altLang="en-US" sz="2800" dirty="0" smtClean="0">
                <a:solidFill>
                  <a:schemeClr val="bg1"/>
                </a:solidFill>
              </a:rPr>
              <a:t> 정의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뉴럴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스타일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트랜스퍼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176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뉴럴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스타일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트랜스퍼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0" y="1464593"/>
            <a:ext cx="6617369" cy="49041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5055" y="763075"/>
            <a:ext cx="707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solidFill>
                  <a:schemeClr val="bg1"/>
                </a:solidFill>
              </a:rPr>
              <a:t>입출력할</a:t>
            </a:r>
            <a:r>
              <a:rPr lang="ko-KR" altLang="en-US" sz="2800" dirty="0" smtClean="0">
                <a:solidFill>
                  <a:schemeClr val="bg1"/>
                </a:solidFill>
              </a:rPr>
              <a:t> 이미지의 전처리</a:t>
            </a:r>
            <a:r>
              <a:rPr lang="en-US" altLang="ko-KR" sz="2800" dirty="0" smtClean="0">
                <a:solidFill>
                  <a:schemeClr val="bg1"/>
                </a:solidFill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</a:rPr>
              <a:t>사후처리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30189" y="1734928"/>
            <a:ext cx="50372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</a:rPr>
              <a:t>Preprocess_input</a:t>
            </a:r>
            <a:r>
              <a:rPr lang="ko-KR" altLang="en-US" sz="2000" dirty="0">
                <a:solidFill>
                  <a:schemeClr val="bg1"/>
                </a:solidFill>
              </a:rPr>
              <a:t> 데이터 전처리 함수 사용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 err="1" smtClean="0">
                <a:solidFill>
                  <a:schemeClr val="bg1"/>
                </a:solidFill>
              </a:rPr>
              <a:t>입력받은</a:t>
            </a:r>
            <a:r>
              <a:rPr lang="ko-KR" altLang="en-US" sz="2000" dirty="0" smtClean="0">
                <a:solidFill>
                  <a:schemeClr val="bg1"/>
                </a:solidFill>
              </a:rPr>
              <a:t> 경로로 같은 높이 이미지 로드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</a:rPr>
              <a:t>이미지를 </a:t>
            </a:r>
            <a:r>
              <a:rPr lang="en-US" altLang="ko-KR" sz="2000" dirty="0" smtClean="0">
                <a:solidFill>
                  <a:schemeClr val="bg1"/>
                </a:solidFill>
              </a:rPr>
              <a:t>array</a:t>
            </a:r>
            <a:r>
              <a:rPr lang="ko-KR" altLang="en-US" sz="2000" dirty="0" smtClean="0">
                <a:solidFill>
                  <a:schemeClr val="bg1"/>
                </a:solidFill>
              </a:rPr>
              <a:t>로 변환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ko-KR" altLang="en-US" sz="2000" dirty="0" err="1" smtClean="0">
                <a:solidFill>
                  <a:schemeClr val="bg1"/>
                </a:solidFill>
              </a:rPr>
              <a:t>벡터화와</a:t>
            </a:r>
            <a:r>
              <a:rPr lang="ko-KR" altLang="en-US" sz="2000" dirty="0" smtClean="0">
                <a:solidFill>
                  <a:schemeClr val="bg1"/>
                </a:solidFill>
              </a:rPr>
              <a:t> 입력을 위해 차원 추가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30189" y="4070542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평균픽셀값을 </a:t>
            </a:r>
            <a:r>
              <a:rPr lang="ko-KR" altLang="en-US" sz="2000" dirty="0">
                <a:solidFill>
                  <a:schemeClr val="bg1"/>
                </a:solidFill>
              </a:rPr>
              <a:t>더하고 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</a:rPr>
              <a:t>BGR-</a:t>
            </a:r>
            <a:r>
              <a:rPr lang="en-US" altLang="ko-KR" sz="2000" dirty="0">
                <a:solidFill>
                  <a:schemeClr val="bg1"/>
                </a:solidFill>
              </a:rPr>
              <a:t>&gt;RGB </a:t>
            </a:r>
            <a:r>
              <a:rPr lang="ko-KR" altLang="en-US" sz="2000" dirty="0">
                <a:solidFill>
                  <a:schemeClr val="bg1"/>
                </a:solidFill>
              </a:rPr>
              <a:t>포맷으로 변환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930189" y="5482827"/>
            <a:ext cx="4796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A[</a:t>
            </a:r>
            <a:r>
              <a:rPr lang="en-US" altLang="ko-KR" dirty="0" err="1" smtClean="0">
                <a:solidFill>
                  <a:schemeClr val="bg1"/>
                </a:solidFill>
              </a:rPr>
              <a:t>start:end:step</a:t>
            </a:r>
            <a:r>
              <a:rPr lang="en-US" altLang="ko-KR" dirty="0" smtClean="0">
                <a:solidFill>
                  <a:schemeClr val="bg1"/>
                </a:solidFill>
              </a:rPr>
              <a:t>]= start</a:t>
            </a:r>
            <a:r>
              <a:rPr lang="ko-KR" altLang="en-US" dirty="0" smtClean="0">
                <a:solidFill>
                  <a:schemeClr val="bg1"/>
                </a:solidFill>
              </a:rPr>
              <a:t>부터 </a:t>
            </a:r>
            <a:r>
              <a:rPr lang="en-US" altLang="ko-KR" dirty="0" smtClean="0">
                <a:solidFill>
                  <a:schemeClr val="bg1"/>
                </a:solidFill>
              </a:rPr>
              <a:t>end</a:t>
            </a:r>
            <a:r>
              <a:rPr lang="ko-KR" altLang="en-US" dirty="0" smtClean="0">
                <a:solidFill>
                  <a:schemeClr val="bg1"/>
                </a:solidFill>
              </a:rPr>
              <a:t>까지 </a:t>
            </a:r>
            <a:r>
              <a:rPr lang="en-US" altLang="ko-KR" dirty="0" smtClean="0">
                <a:solidFill>
                  <a:schemeClr val="bg1"/>
                </a:solidFill>
              </a:rPr>
              <a:t>step</a:t>
            </a:r>
            <a:r>
              <a:rPr lang="ko-KR" altLang="en-US" dirty="0" smtClean="0">
                <a:solidFill>
                  <a:schemeClr val="bg1"/>
                </a:solidFill>
              </a:rPr>
              <a:t>의 </a:t>
            </a:r>
            <a:r>
              <a:rPr lang="ko-KR" altLang="en-US" dirty="0">
                <a:solidFill>
                  <a:schemeClr val="bg1"/>
                </a:solidFill>
              </a:rPr>
              <a:t>간격으로 </a:t>
            </a:r>
            <a:r>
              <a:rPr lang="ko-KR" altLang="en-US" dirty="0" smtClean="0">
                <a:solidFill>
                  <a:schemeClr val="bg1"/>
                </a:solidFill>
              </a:rPr>
              <a:t>만들어라 </a:t>
            </a:r>
            <a:r>
              <a:rPr lang="en-US" altLang="ko-KR" dirty="0" smtClean="0">
                <a:solidFill>
                  <a:schemeClr val="bg1"/>
                </a:solidFill>
              </a:rPr>
              <a:t>step</a:t>
            </a:r>
            <a:r>
              <a:rPr lang="ko-KR" altLang="en-US" sz="1600" dirty="0" smtClean="0">
                <a:solidFill>
                  <a:schemeClr val="bg1"/>
                </a:solidFill>
              </a:rPr>
              <a:t>이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양수이면 오른쪽으로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en-US" altLang="ko-KR" dirty="0" smtClean="0">
                <a:solidFill>
                  <a:schemeClr val="bg1"/>
                </a:solidFill>
              </a:rPr>
              <a:t>step=-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이면 </a:t>
            </a:r>
            <a:r>
              <a:rPr lang="ko-KR" altLang="en-US" dirty="0" smtClean="0">
                <a:solidFill>
                  <a:schemeClr val="bg1"/>
                </a:solidFill>
              </a:rPr>
              <a:t>역순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83933" y="5393267"/>
            <a:ext cx="343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역슬라이싱</a:t>
            </a:r>
            <a:r>
              <a:rPr lang="en-US" altLang="ko-KR" dirty="0" smtClean="0"/>
              <a:t>(BGR-&gt;RGB)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008" y="5762599"/>
            <a:ext cx="2152650" cy="11144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930189" y="299014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입력받은</a:t>
            </a:r>
            <a:r>
              <a:rPr lang="ko-KR" altLang="en-US" dirty="0">
                <a:solidFill>
                  <a:schemeClr val="bg1"/>
                </a:solidFill>
              </a:rPr>
              <a:t> 결과를 출력하기 위해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Preprocess_input</a:t>
            </a:r>
            <a:r>
              <a:rPr lang="ko-KR" altLang="en-US" dirty="0">
                <a:solidFill>
                  <a:schemeClr val="bg1"/>
                </a:solidFill>
              </a:rPr>
              <a:t>으로 변형된 값을 복원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5145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뉴럴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스타일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트랜스퍼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4" y="1107017"/>
            <a:ext cx="6095976" cy="4396316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540933" y="3242733"/>
            <a:ext cx="838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3920066" y="3640667"/>
            <a:ext cx="635000" cy="84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8384" y="584778"/>
            <a:ext cx="6095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VGG19</a:t>
            </a:r>
            <a:r>
              <a:rPr lang="ko-KR" altLang="en-US" sz="2000" dirty="0" smtClean="0">
                <a:solidFill>
                  <a:schemeClr val="bg1"/>
                </a:solidFill>
              </a:rPr>
              <a:t>네트워크 로딩 후 </a:t>
            </a:r>
            <a:r>
              <a:rPr lang="en-US" altLang="ko-KR" sz="2000" dirty="0" smtClean="0">
                <a:solidFill>
                  <a:schemeClr val="bg1"/>
                </a:solidFill>
              </a:rPr>
              <a:t>3</a:t>
            </a:r>
            <a:r>
              <a:rPr lang="ko-KR" altLang="en-US" sz="2000" dirty="0" smtClean="0">
                <a:solidFill>
                  <a:schemeClr val="bg1"/>
                </a:solidFill>
              </a:rPr>
              <a:t>개 이미지에 적용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29148" y="1542533"/>
            <a:ext cx="5542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타깃 이미지와 참조 이미지는 </a:t>
            </a:r>
            <a:r>
              <a:rPr lang="en-US" altLang="ko-KR" sz="2400" dirty="0">
                <a:solidFill>
                  <a:schemeClr val="bg1"/>
                </a:solidFill>
              </a:rPr>
              <a:t>constant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29148" y="2197330"/>
            <a:ext cx="5444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생성될 이미지는 </a:t>
            </a:r>
            <a:r>
              <a:rPr lang="en-US" altLang="ko-KR" sz="2400" dirty="0" smtClean="0">
                <a:solidFill>
                  <a:schemeClr val="bg1"/>
                </a:solidFill>
              </a:rPr>
              <a:t>placeholder </a:t>
            </a:r>
            <a:r>
              <a:rPr lang="ko-KR" altLang="en-US" sz="2400" dirty="0" smtClean="0">
                <a:solidFill>
                  <a:schemeClr val="bg1"/>
                </a:solidFill>
              </a:rPr>
              <a:t>설정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29148" y="2937817"/>
            <a:ext cx="4741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하나의 배치로 합친다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876" y="4249765"/>
            <a:ext cx="4347633" cy="250713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630" y="4230193"/>
            <a:ext cx="3893770" cy="252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287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11" y="989198"/>
            <a:ext cx="5444478" cy="850700"/>
          </a:xfrm>
          <a:prstGeom prst="rect">
            <a:avLst/>
          </a:prstGeom>
        </p:spPr>
      </p:pic>
      <p:sp>
        <p:nvSpPr>
          <p:cNvPr id="5" name="TextBox 4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뉴럴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스타일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트랜스퍼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10" y="1839897"/>
            <a:ext cx="6395173" cy="2532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10" y="4372673"/>
            <a:ext cx="6389470" cy="22775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9415" y="880345"/>
            <a:ext cx="4488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컨텐츠 손실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98509" y="2354067"/>
            <a:ext cx="4488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스타일 손실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33307" y="4372672"/>
            <a:ext cx="448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변위 손실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9415" y="1342010"/>
            <a:ext cx="51595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L2</a:t>
            </a:r>
            <a:r>
              <a:rPr lang="ko-KR" altLang="en-US" sz="2000" dirty="0">
                <a:solidFill>
                  <a:schemeClr val="bg1"/>
                </a:solidFill>
              </a:rPr>
              <a:t>노름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</a:rPr>
              <a:t>상위층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활성화값</a:t>
            </a:r>
            <a:r>
              <a:rPr lang="ko-KR" altLang="en-US" sz="2000" dirty="0">
                <a:solidFill>
                  <a:schemeClr val="bg1"/>
                </a:solidFill>
              </a:rPr>
              <a:t> 차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=(</a:t>
            </a:r>
            <a:r>
              <a:rPr lang="ko-KR" altLang="en-US" sz="2000" dirty="0">
                <a:solidFill>
                  <a:schemeClr val="bg1"/>
                </a:solidFill>
              </a:rPr>
              <a:t>제곱한 값들의 합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504604" y="1687484"/>
            <a:ext cx="156279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98509" y="2888118"/>
            <a:ext cx="524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</a:rPr>
              <a:t>그람행렬을</a:t>
            </a:r>
            <a:r>
              <a:rPr lang="ko-KR" altLang="en-US" sz="2400" dirty="0" smtClean="0">
                <a:solidFill>
                  <a:schemeClr val="bg1"/>
                </a:solidFill>
              </a:rPr>
              <a:t> 계산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ko-KR" altLang="en-US" sz="2400" dirty="0" smtClean="0">
                <a:solidFill>
                  <a:schemeClr val="bg1"/>
                </a:solidFill>
              </a:rPr>
              <a:t>원본 특성 행렬의 상관관계 기록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27604" y="4742004"/>
            <a:ext cx="4430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생성된 이미지의 픽셀을 사용하여 계산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-&gt; </a:t>
            </a:r>
            <a:r>
              <a:rPr lang="ko-KR" altLang="en-US" dirty="0" smtClean="0">
                <a:solidFill>
                  <a:schemeClr val="bg1"/>
                </a:solidFill>
              </a:rPr>
              <a:t>총 변위 손실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생성된 이미지가 공간적인 연속성을 가지도록 도와줌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픽셀의 격자 무늬가 과도하게 나타나는 것을 막아줌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7530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뉴럴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스타일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트랜스퍼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288" y="559721"/>
            <a:ext cx="6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최소화할 최종 손실 정의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65209" y="1376622"/>
            <a:ext cx="57430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콘텐츠 손실에 사용할 층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스타일 손실에 사용할 층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48926" y="3209326"/>
            <a:ext cx="574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가중치 평균에 사용할 가중치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5" y="929052"/>
            <a:ext cx="6239514" cy="57284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5209" y="3934036"/>
            <a:ext cx="5363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컨텐츠 손실을 더한다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0 = </a:t>
            </a:r>
            <a:r>
              <a:rPr lang="ko-KR" altLang="en-US" sz="2400" dirty="0" smtClean="0">
                <a:solidFill>
                  <a:schemeClr val="bg1"/>
                </a:solidFill>
              </a:rPr>
              <a:t>원본 </a:t>
            </a:r>
            <a:r>
              <a:rPr lang="en-US" altLang="ko-KR" sz="2400" dirty="0" smtClean="0">
                <a:solidFill>
                  <a:schemeClr val="bg1"/>
                </a:solidFill>
              </a:rPr>
              <a:t>1 =</a:t>
            </a:r>
            <a:r>
              <a:rPr lang="ko-KR" altLang="en-US" sz="2400" dirty="0" smtClean="0">
                <a:solidFill>
                  <a:schemeClr val="bg1"/>
                </a:solidFill>
              </a:rPr>
              <a:t>참조 </a:t>
            </a:r>
            <a:r>
              <a:rPr lang="en-US" altLang="ko-KR" sz="2400" dirty="0" smtClean="0">
                <a:solidFill>
                  <a:schemeClr val="bg1"/>
                </a:solidFill>
              </a:rPr>
              <a:t>2 = </a:t>
            </a:r>
            <a:r>
              <a:rPr lang="ko-KR" altLang="en-US" sz="2400" dirty="0" smtClean="0">
                <a:solidFill>
                  <a:schemeClr val="bg1"/>
                </a:solidFill>
              </a:rPr>
              <a:t>생성된 이미지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5209" y="5179019"/>
            <a:ext cx="5438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스타일 손실을 더한다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0 = </a:t>
            </a:r>
            <a:r>
              <a:rPr lang="ko-KR" altLang="en-US" sz="2400" dirty="0" smtClean="0">
                <a:solidFill>
                  <a:schemeClr val="bg1"/>
                </a:solidFill>
              </a:rPr>
              <a:t>원본 </a:t>
            </a:r>
            <a:r>
              <a:rPr lang="en-US" altLang="ko-KR" sz="2400" dirty="0" smtClean="0">
                <a:solidFill>
                  <a:schemeClr val="bg1"/>
                </a:solidFill>
              </a:rPr>
              <a:t>1 =</a:t>
            </a:r>
            <a:r>
              <a:rPr lang="ko-KR" altLang="en-US" sz="2400" dirty="0" smtClean="0">
                <a:solidFill>
                  <a:schemeClr val="bg1"/>
                </a:solidFill>
              </a:rPr>
              <a:t>참조 </a:t>
            </a:r>
            <a:r>
              <a:rPr lang="en-US" altLang="ko-KR" sz="2400" dirty="0" smtClean="0">
                <a:solidFill>
                  <a:schemeClr val="bg1"/>
                </a:solidFill>
              </a:rPr>
              <a:t>2 = </a:t>
            </a:r>
            <a:r>
              <a:rPr lang="ko-KR" altLang="en-US" sz="2400" dirty="0" smtClean="0">
                <a:solidFill>
                  <a:schemeClr val="bg1"/>
                </a:solidFill>
              </a:rPr>
              <a:t>생성된 이미지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65209" y="6195809"/>
            <a:ext cx="502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총 변위 손실을 더한다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884516" y="1479665"/>
            <a:ext cx="3564410" cy="665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3017520" y="2344495"/>
            <a:ext cx="3463972" cy="1812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884516" y="3414071"/>
            <a:ext cx="3564410" cy="665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5222614" y="4185476"/>
            <a:ext cx="1055716" cy="4162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5305463" y="5594517"/>
            <a:ext cx="1132101" cy="264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5341249" y="6359236"/>
            <a:ext cx="1034613" cy="647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5865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뉴럴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스타일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트랜스퍼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8887" y="1147157"/>
            <a:ext cx="111307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L-BFGS </a:t>
            </a:r>
            <a:r>
              <a:rPr lang="ko-KR" altLang="en-US" sz="2400" dirty="0" smtClean="0">
                <a:solidFill>
                  <a:schemeClr val="bg1"/>
                </a:solidFill>
              </a:rPr>
              <a:t>알고리즘 제약 사항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</a:rPr>
              <a:t>손실 함수 값과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그래디언트</a:t>
            </a:r>
            <a:r>
              <a:rPr lang="ko-KR" altLang="en-US" sz="2400" dirty="0" smtClean="0">
                <a:solidFill>
                  <a:schemeClr val="bg1"/>
                </a:solidFill>
              </a:rPr>
              <a:t> 값을 별개의 함수로 전달해야 합니다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</a:rPr>
              <a:t>이 함수는 </a:t>
            </a:r>
            <a:r>
              <a:rPr lang="en-US" altLang="ko-KR" sz="2400" dirty="0" smtClean="0">
                <a:solidFill>
                  <a:schemeClr val="bg1"/>
                </a:solidFill>
              </a:rPr>
              <a:t>3D</a:t>
            </a:r>
            <a:r>
              <a:rPr lang="ko-KR" altLang="en-US" sz="2400" dirty="0" smtClean="0">
                <a:solidFill>
                  <a:schemeClr val="bg1"/>
                </a:solidFill>
              </a:rPr>
              <a:t>이미지 배열이 아니라 </a:t>
            </a:r>
            <a:r>
              <a:rPr lang="en-US" altLang="ko-KR" sz="2400" dirty="0" smtClean="0">
                <a:solidFill>
                  <a:schemeClr val="bg1"/>
                </a:solidFill>
              </a:rPr>
              <a:t>1</a:t>
            </a:r>
            <a:r>
              <a:rPr lang="ko-KR" altLang="en-US" sz="2400" dirty="0" smtClean="0">
                <a:solidFill>
                  <a:schemeClr val="bg1"/>
                </a:solidFill>
              </a:rPr>
              <a:t>차원 벡터만 처리할 수 있습니다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8887" y="3782291"/>
            <a:ext cx="11064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손실 함수 값과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그래디언트</a:t>
            </a:r>
            <a:r>
              <a:rPr lang="ko-KR" altLang="en-US" sz="2400" dirty="0" smtClean="0">
                <a:solidFill>
                  <a:schemeClr val="bg1"/>
                </a:solidFill>
              </a:rPr>
              <a:t> 값을 따로 계산하는 것은 비효율적이다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( </a:t>
            </a:r>
            <a:r>
              <a:rPr lang="ko-KR" altLang="en-US" sz="2400" dirty="0" smtClean="0">
                <a:solidFill>
                  <a:schemeClr val="bg1"/>
                </a:solidFill>
              </a:rPr>
              <a:t>중복되는 계산이 많기 때문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이를 피하기 위해 손실과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그래디언트</a:t>
            </a:r>
            <a:r>
              <a:rPr lang="ko-KR" altLang="en-US" sz="2400" dirty="0" smtClean="0">
                <a:solidFill>
                  <a:schemeClr val="bg1"/>
                </a:solidFill>
              </a:rPr>
              <a:t> 값을 동시에 계산하는 </a:t>
            </a:r>
            <a:r>
              <a:rPr lang="en-US" altLang="ko-KR" sz="2400" dirty="0" smtClean="0">
                <a:solidFill>
                  <a:schemeClr val="bg1"/>
                </a:solidFill>
              </a:rPr>
              <a:t>Evaluator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클래스를 만든다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2709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33" y="1190366"/>
            <a:ext cx="5271024" cy="5260311"/>
          </a:xfrm>
          <a:prstGeom prst="rect">
            <a:avLst/>
          </a:prstGeom>
        </p:spPr>
      </p:pic>
      <p:sp>
        <p:nvSpPr>
          <p:cNvPr id="5" name="TextBox 4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뉴럴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스타일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트랜스퍼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933" y="687517"/>
            <a:ext cx="5220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경사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하강법</a:t>
            </a:r>
            <a:r>
              <a:rPr lang="ko-KR" altLang="en-US" sz="2000" dirty="0" smtClean="0">
                <a:solidFill>
                  <a:schemeClr val="bg1"/>
                </a:solidFill>
              </a:rPr>
              <a:t> 단계 설정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4094" y="1612669"/>
            <a:ext cx="6301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현재 손실과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그래디언트</a:t>
            </a:r>
            <a:r>
              <a:rPr lang="ko-KR" altLang="en-US" sz="2000" dirty="0" smtClean="0">
                <a:solidFill>
                  <a:schemeClr val="bg1"/>
                </a:solidFill>
              </a:rPr>
              <a:t> 값을 추출하는 </a:t>
            </a:r>
            <a:r>
              <a:rPr lang="en-US" altLang="ko-KR" sz="2000" dirty="0" smtClean="0">
                <a:solidFill>
                  <a:schemeClr val="bg1"/>
                </a:solidFill>
              </a:rPr>
              <a:t>Function</a:t>
            </a:r>
            <a:r>
              <a:rPr lang="ko-KR" altLang="en-US" sz="2000" dirty="0" smtClean="0">
                <a:solidFill>
                  <a:schemeClr val="bg1"/>
                </a:solidFill>
              </a:rPr>
              <a:t>객체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44094" y="2281535"/>
            <a:ext cx="60932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손실과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그래디언트를</a:t>
            </a:r>
            <a:r>
              <a:rPr lang="ko-KR" altLang="en-US" sz="2000" dirty="0" smtClean="0">
                <a:solidFill>
                  <a:schemeClr val="bg1"/>
                </a:solidFill>
              </a:rPr>
              <a:t> 각각 반환하는 </a:t>
            </a:r>
            <a:r>
              <a:rPr lang="en-US" altLang="ko-KR" sz="2000" dirty="0" smtClean="0">
                <a:solidFill>
                  <a:schemeClr val="bg1"/>
                </a:solidFill>
              </a:rPr>
              <a:t>2</a:t>
            </a:r>
            <a:r>
              <a:rPr lang="ko-KR" altLang="en-US" sz="2000" dirty="0" smtClean="0">
                <a:solidFill>
                  <a:schemeClr val="bg1"/>
                </a:solidFill>
              </a:rPr>
              <a:t>개의 메서드를 만든다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</a:rPr>
              <a:t>처음 호출 때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손실값을</a:t>
            </a:r>
            <a:r>
              <a:rPr lang="ko-KR" altLang="en-US" sz="2000" dirty="0" smtClean="0">
                <a:solidFill>
                  <a:schemeClr val="bg1"/>
                </a:solidFill>
              </a:rPr>
              <a:t> 반환하면서 다음 호출을 위해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그래디언트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캐싱한다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136371" y="2115518"/>
            <a:ext cx="3607723" cy="2452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endCxn id="7" idx="1"/>
          </p:cNvCxnSpPr>
          <p:nvPr/>
        </p:nvCxnSpPr>
        <p:spPr>
          <a:xfrm>
            <a:off x="2593571" y="1797335"/>
            <a:ext cx="3150523" cy="153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44094" y="3770991"/>
            <a:ext cx="5619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손실 반환 함수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0 = </a:t>
            </a:r>
            <a:r>
              <a:rPr lang="ko-KR" altLang="en-US" dirty="0" smtClean="0">
                <a:solidFill>
                  <a:schemeClr val="bg1"/>
                </a:solidFill>
              </a:rPr>
              <a:t>손실 값   </a:t>
            </a:r>
            <a:r>
              <a:rPr lang="en-US" altLang="ko-KR" dirty="0" smtClean="0">
                <a:solidFill>
                  <a:schemeClr val="bg1"/>
                </a:solidFill>
              </a:rPr>
              <a:t>1 = </a:t>
            </a:r>
            <a:r>
              <a:rPr lang="ko-KR" altLang="en-US" dirty="0" err="1" smtClean="0">
                <a:solidFill>
                  <a:schemeClr val="bg1"/>
                </a:solidFill>
              </a:rPr>
              <a:t>그래디언트</a:t>
            </a:r>
            <a:r>
              <a:rPr lang="ko-KR" altLang="en-US" dirty="0" smtClean="0">
                <a:solidFill>
                  <a:schemeClr val="bg1"/>
                </a:solidFill>
              </a:rPr>
              <a:t> 값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( </a:t>
            </a:r>
            <a:r>
              <a:rPr lang="ko-KR" altLang="en-US" dirty="0" smtClean="0">
                <a:solidFill>
                  <a:schemeClr val="bg1"/>
                </a:solidFill>
              </a:rPr>
              <a:t>손실과 </a:t>
            </a:r>
            <a:r>
              <a:rPr lang="ko-KR" altLang="en-US" dirty="0" err="1" smtClean="0">
                <a:solidFill>
                  <a:schemeClr val="bg1"/>
                </a:solidFill>
              </a:rPr>
              <a:t>그래디언트를</a:t>
            </a:r>
            <a:r>
              <a:rPr lang="ko-KR" altLang="en-US" dirty="0" smtClean="0">
                <a:solidFill>
                  <a:schemeClr val="bg1"/>
                </a:solidFill>
              </a:rPr>
              <a:t> 한번에 계산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60473" y="4962698"/>
            <a:ext cx="5877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그래디언트</a:t>
            </a:r>
            <a:r>
              <a:rPr lang="ko-KR" altLang="en-US" dirty="0" smtClean="0">
                <a:solidFill>
                  <a:schemeClr val="bg1"/>
                </a:solidFill>
              </a:rPr>
              <a:t> 반환 함수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손실 값과 </a:t>
            </a:r>
            <a:r>
              <a:rPr lang="ko-KR" altLang="en-US" dirty="0" err="1" smtClean="0">
                <a:solidFill>
                  <a:schemeClr val="bg1"/>
                </a:solidFill>
              </a:rPr>
              <a:t>그래디언트</a:t>
            </a:r>
            <a:r>
              <a:rPr lang="ko-KR" altLang="en-US" dirty="0" smtClean="0">
                <a:solidFill>
                  <a:schemeClr val="bg1"/>
                </a:solidFill>
              </a:rPr>
              <a:t> 값 초기화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>
            <a:endCxn id="15" idx="1"/>
          </p:cNvCxnSpPr>
          <p:nvPr/>
        </p:nvCxnSpPr>
        <p:spPr>
          <a:xfrm>
            <a:off x="2136371" y="3150524"/>
            <a:ext cx="3607723" cy="10821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endCxn id="17" idx="1"/>
          </p:cNvCxnSpPr>
          <p:nvPr/>
        </p:nvCxnSpPr>
        <p:spPr>
          <a:xfrm>
            <a:off x="2244436" y="4962698"/>
            <a:ext cx="3616037" cy="3231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718262" y="2402378"/>
            <a:ext cx="2664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손실함수값과 </a:t>
            </a:r>
            <a:r>
              <a:rPr lang="ko-KR" altLang="en-US" dirty="0" err="1" smtClean="0"/>
              <a:t>그래디언트값을</a:t>
            </a:r>
            <a:r>
              <a:rPr lang="ko-KR" altLang="en-US" dirty="0" smtClean="0"/>
              <a:t> 별개로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8956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뉴럴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스타일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트랜스퍼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687" y="584778"/>
            <a:ext cx="5841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스타일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트랜스퍼</a:t>
            </a:r>
            <a:r>
              <a:rPr lang="ko-KR" altLang="en-US" sz="2000" dirty="0" smtClean="0">
                <a:solidFill>
                  <a:schemeClr val="bg1"/>
                </a:solidFill>
              </a:rPr>
              <a:t> 반복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69" y="1169552"/>
            <a:ext cx="6319625" cy="53725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75120" y="1364284"/>
            <a:ext cx="493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초기 값은 타깃 이미지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75120" y="2194560"/>
            <a:ext cx="427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Flatten </a:t>
            </a:r>
            <a:r>
              <a:rPr lang="ko-KR" altLang="en-US" sz="2400" dirty="0" smtClean="0">
                <a:solidFill>
                  <a:schemeClr val="bg1"/>
                </a:solidFill>
              </a:rPr>
              <a:t>함수로 이미지 전처리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75120" y="3209502"/>
            <a:ext cx="5079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손실 값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그래디언트</a:t>
            </a:r>
            <a:r>
              <a:rPr lang="ko-KR" altLang="en-US" sz="2400" dirty="0" smtClean="0">
                <a:solidFill>
                  <a:schemeClr val="bg1"/>
                </a:solidFill>
              </a:rPr>
              <a:t> 값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입력 값은 따로 전달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L-BFGS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경사하강법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20</a:t>
            </a:r>
            <a:r>
              <a:rPr lang="ko-KR" altLang="en-US" sz="2400" dirty="0">
                <a:solidFill>
                  <a:schemeClr val="bg1"/>
                </a:solidFill>
              </a:rPr>
              <a:t>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49934" y="4963108"/>
            <a:ext cx="5004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생성된 현재 이미지 복사</a:t>
            </a:r>
            <a:r>
              <a:rPr lang="en-US" altLang="ko-KR" sz="2400" dirty="0" smtClean="0">
                <a:solidFill>
                  <a:schemeClr val="bg1"/>
                </a:solidFill>
              </a:rPr>
              <a:t>,reshape</a:t>
            </a: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저장할 파일명 설정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이미지 저장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/>
          <p:cNvCxnSpPr>
            <a:endCxn id="9" idx="1"/>
          </p:cNvCxnSpPr>
          <p:nvPr/>
        </p:nvCxnSpPr>
        <p:spPr>
          <a:xfrm flipV="1">
            <a:off x="3749040" y="1595117"/>
            <a:ext cx="2926080" cy="9070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10" idx="1"/>
          </p:cNvCxnSpPr>
          <p:nvPr/>
        </p:nvCxnSpPr>
        <p:spPr>
          <a:xfrm flipV="1">
            <a:off x="3740727" y="2425393"/>
            <a:ext cx="2934393" cy="6087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1" idx="1"/>
          </p:cNvCxnSpPr>
          <p:nvPr/>
        </p:nvCxnSpPr>
        <p:spPr>
          <a:xfrm flipV="1">
            <a:off x="5087389" y="3809667"/>
            <a:ext cx="1587731" cy="238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endCxn id="12" idx="1"/>
          </p:cNvCxnSpPr>
          <p:nvPr/>
        </p:nvCxnSpPr>
        <p:spPr>
          <a:xfrm>
            <a:off x="5311833" y="5536276"/>
            <a:ext cx="1438101" cy="269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2377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7" y="1375929"/>
            <a:ext cx="5177656" cy="36283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272" y="2003757"/>
            <a:ext cx="5285423" cy="27883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38102" y="1554961"/>
            <a:ext cx="1253163" cy="28263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675418" y="3710247"/>
            <a:ext cx="1253163" cy="28263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뉴럴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스타일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트랜스퍼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437" y="584778"/>
            <a:ext cx="4735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경사하강법으로 인한 손실 값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0778" y="5437760"/>
            <a:ext cx="1009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경사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하강법을</a:t>
            </a:r>
            <a:r>
              <a:rPr lang="ko-KR" altLang="en-US" sz="2800" dirty="0" smtClean="0">
                <a:solidFill>
                  <a:schemeClr val="bg1"/>
                </a:solidFill>
              </a:rPr>
              <a:t> 통해 손실 값이 줄어드는 것을 확인할 수 있다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162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7.1.1 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함수형 </a:t>
            </a: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API 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087684-F22A-4DC3-A28E-47F5453399A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2795" y="829493"/>
            <a:ext cx="4105275" cy="2838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620BAF-33F8-4D17-B79D-5D16545095E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4314" y="764620"/>
            <a:ext cx="3789799" cy="29033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0504" y="3946618"/>
            <a:ext cx="7935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Sequential </a:t>
            </a:r>
            <a:r>
              <a:rPr lang="ko-KR" altLang="en-US" sz="3600" dirty="0" smtClean="0">
                <a:solidFill>
                  <a:schemeClr val="bg1"/>
                </a:solidFill>
              </a:rPr>
              <a:t>클래스로 만들지 못한다</a:t>
            </a:r>
            <a:r>
              <a:rPr lang="en-US" altLang="ko-KR" sz="3600" dirty="0" smtClean="0">
                <a:solidFill>
                  <a:schemeClr val="bg1"/>
                </a:solidFill>
              </a:rPr>
              <a:t>.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3370881" y="4719234"/>
            <a:ext cx="1557580" cy="65092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07578" y="5470335"/>
            <a:ext cx="2484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</a:rPr>
              <a:t>함수형 </a:t>
            </a:r>
            <a:r>
              <a:rPr lang="en-US" altLang="ko-KR" sz="3600" dirty="0" smtClean="0">
                <a:solidFill>
                  <a:schemeClr val="bg1"/>
                </a:solidFill>
              </a:rPr>
              <a:t>API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7478" y="6116666"/>
            <a:ext cx="389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함수처럼 층을 사용하여 입출력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47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79962"/>
            <a:ext cx="5791200" cy="1905000"/>
          </a:xfrm>
          <a:prstGeom prst="rect">
            <a:avLst/>
          </a:prstGeom>
        </p:spPr>
      </p:pic>
      <p:sp>
        <p:nvSpPr>
          <p:cNvPr id="5" name="TextBox 4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뉴럴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스타일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트랜스퍼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98" y="3480146"/>
            <a:ext cx="2705100" cy="2714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764" y="3465858"/>
            <a:ext cx="2762250" cy="2743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745" y="3461096"/>
            <a:ext cx="2838450" cy="2733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4320" y="515389"/>
            <a:ext cx="2801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결과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866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뉴럴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스타일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트랜스퍼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449" y="847898"/>
            <a:ext cx="2053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solidFill>
                  <a:schemeClr val="bg1"/>
                </a:solidFill>
              </a:rPr>
              <a:t>정리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2019993"/>
            <a:ext cx="111307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1. </a:t>
            </a:r>
            <a:r>
              <a:rPr lang="ko-KR" altLang="en-US" sz="2400" dirty="0" smtClean="0">
                <a:solidFill>
                  <a:schemeClr val="bg1"/>
                </a:solidFill>
              </a:rPr>
              <a:t>스타일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트랜스퍼는</a:t>
            </a:r>
            <a:r>
              <a:rPr lang="ko-KR" altLang="en-US" sz="2400" dirty="0" smtClean="0">
                <a:solidFill>
                  <a:schemeClr val="bg1"/>
                </a:solidFill>
              </a:rPr>
              <a:t> 참조 이미지의 스타일을 적용하면서 타깃 이미지의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콘텐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츠를</a:t>
            </a:r>
            <a:r>
              <a:rPr lang="ko-KR" altLang="en-US" sz="2400" dirty="0" smtClean="0">
                <a:solidFill>
                  <a:schemeClr val="bg1"/>
                </a:solidFill>
              </a:rPr>
              <a:t> 보존하여 새로운 이미지를 생성한다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2. </a:t>
            </a:r>
            <a:r>
              <a:rPr lang="ko-KR" altLang="en-US" sz="2400" dirty="0" smtClean="0">
                <a:solidFill>
                  <a:schemeClr val="bg1"/>
                </a:solidFill>
              </a:rPr>
              <a:t>콘텐츠는 상위 층의 활성화에서 스타일은 여러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컨브넷</a:t>
            </a:r>
            <a:r>
              <a:rPr lang="ko-KR" altLang="en-US" sz="2400" dirty="0" smtClean="0">
                <a:solidFill>
                  <a:schemeClr val="bg1"/>
                </a:solidFill>
              </a:rPr>
              <a:t> 층의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활서화</a:t>
            </a:r>
            <a:r>
              <a:rPr lang="ko-KR" altLang="en-US" sz="2400" dirty="0" smtClean="0">
                <a:solidFill>
                  <a:schemeClr val="bg1"/>
                </a:solidFill>
              </a:rPr>
              <a:t> 안에 내제된 상관관계에서 얻음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3.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사전 훈련된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컨브넷으로</a:t>
            </a:r>
            <a:r>
              <a:rPr lang="ko-KR" altLang="en-US" sz="2400" dirty="0" smtClean="0">
                <a:solidFill>
                  <a:schemeClr val="bg1"/>
                </a:solidFill>
              </a:rPr>
              <a:t> 손실을 정의하고 이 손실을 최적화하는 과정으로 스 타일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트랜스퍼를</a:t>
            </a:r>
            <a:r>
              <a:rPr lang="ko-KR" altLang="en-US" sz="2400" dirty="0" smtClean="0">
                <a:solidFill>
                  <a:schemeClr val="bg1"/>
                </a:solidFill>
              </a:rPr>
              <a:t> 구성할 수 있다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0054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1051470" y="421984"/>
            <a:ext cx="5144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8.4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</a:t>
            </a:r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오토인코더를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사용한 이미지 생성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8.4.1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이미지의 </a:t>
            </a:r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잠조갱간에서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샘플링하기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2" y="355598"/>
            <a:ext cx="532883" cy="532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10E5C4-A7FE-424C-A45F-B279EB7A0439}"/>
              </a:ext>
            </a:extLst>
          </p:cNvPr>
          <p:cNvSpPr txBox="1"/>
          <p:nvPr/>
        </p:nvSpPr>
        <p:spPr>
          <a:xfrm>
            <a:off x="10712418" y="6596390"/>
            <a:ext cx="1188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별별선생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PPT 15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84D821C-DC2B-4E0F-859A-35F87E1C5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384" y="6231100"/>
            <a:ext cx="387616" cy="387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D27C47-9287-40EA-8EB7-40C3C14A7C16}"/>
              </a:ext>
            </a:extLst>
          </p:cNvPr>
          <p:cNvSpPr txBox="1"/>
          <p:nvPr/>
        </p:nvSpPr>
        <p:spPr>
          <a:xfrm>
            <a:off x="2632860" y="2994309"/>
            <a:ext cx="9711259" cy="2339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</a:t>
            </a:r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오토인코더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(Variational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AutoEncoders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VAE)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-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구조적인 잠재 공간 학습</a:t>
            </a:r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적대적 생성 네트워크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(Generative Adversarial Networks, GAN)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-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매우 실제 같은 이미지를 </a:t>
            </a:r>
            <a:r>
              <a:rPr lang="ko-KR" altLang="en-US" sz="20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만듬</a:t>
            </a:r>
            <a:endParaRPr lang="ko-KR" altLang="en-US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왼쪽 대괄호 3">
            <a:extLst>
              <a:ext uri="{FF2B5EF4-FFF2-40B4-BE49-F238E27FC236}">
                <a16:creationId xmlns:a16="http://schemas.microsoft.com/office/drawing/2014/main" id="{2BD360FF-6870-4E54-B690-CE70D6E5384D}"/>
              </a:ext>
            </a:extLst>
          </p:cNvPr>
          <p:cNvSpPr/>
          <p:nvPr/>
        </p:nvSpPr>
        <p:spPr>
          <a:xfrm>
            <a:off x="2261911" y="3251041"/>
            <a:ext cx="370949" cy="1400608"/>
          </a:xfrm>
          <a:custGeom>
            <a:avLst/>
            <a:gdLst>
              <a:gd name="connsiteX0" fmla="*/ 370949 w 370949"/>
              <a:gd name="connsiteY0" fmla="*/ 1400608 h 1400608"/>
              <a:gd name="connsiteX1" fmla="*/ 0 w 370949"/>
              <a:gd name="connsiteY1" fmla="*/ 1369697 h 1400608"/>
              <a:gd name="connsiteX2" fmla="*/ 0 w 370949"/>
              <a:gd name="connsiteY2" fmla="*/ 673528 h 1400608"/>
              <a:gd name="connsiteX3" fmla="*/ 0 w 370949"/>
              <a:gd name="connsiteY3" fmla="*/ 30911 h 1400608"/>
              <a:gd name="connsiteX4" fmla="*/ 370949 w 370949"/>
              <a:gd name="connsiteY4" fmla="*/ 0 h 1400608"/>
              <a:gd name="connsiteX5" fmla="*/ 370949 w 370949"/>
              <a:gd name="connsiteY5" fmla="*/ 438857 h 1400608"/>
              <a:gd name="connsiteX6" fmla="*/ 370949 w 370949"/>
              <a:gd name="connsiteY6" fmla="*/ 933739 h 1400608"/>
              <a:gd name="connsiteX7" fmla="*/ 370949 w 370949"/>
              <a:gd name="connsiteY7" fmla="*/ 1400608 h 1400608"/>
              <a:gd name="connsiteX0" fmla="*/ 370949 w 370949"/>
              <a:gd name="connsiteY0" fmla="*/ 1400608 h 1400608"/>
              <a:gd name="connsiteX1" fmla="*/ 0 w 370949"/>
              <a:gd name="connsiteY1" fmla="*/ 1369697 h 1400608"/>
              <a:gd name="connsiteX2" fmla="*/ 0 w 370949"/>
              <a:gd name="connsiteY2" fmla="*/ 727080 h 1400608"/>
              <a:gd name="connsiteX3" fmla="*/ 0 w 370949"/>
              <a:gd name="connsiteY3" fmla="*/ 30911 h 1400608"/>
              <a:gd name="connsiteX4" fmla="*/ 370949 w 370949"/>
              <a:gd name="connsiteY4" fmla="*/ 0 h 140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949" h="1400608" stroke="0" extrusionOk="0">
                <a:moveTo>
                  <a:pt x="370949" y="1400608"/>
                </a:moveTo>
                <a:cubicBezTo>
                  <a:pt x="164714" y="1399765"/>
                  <a:pt x="-3585" y="1388115"/>
                  <a:pt x="0" y="1369697"/>
                </a:cubicBezTo>
                <a:cubicBezTo>
                  <a:pt x="-17094" y="1210000"/>
                  <a:pt x="-34287" y="919117"/>
                  <a:pt x="0" y="673528"/>
                </a:cubicBezTo>
                <a:cubicBezTo>
                  <a:pt x="34287" y="427939"/>
                  <a:pt x="11128" y="162233"/>
                  <a:pt x="0" y="30911"/>
                </a:cubicBezTo>
                <a:cubicBezTo>
                  <a:pt x="-29093" y="-2079"/>
                  <a:pt x="201275" y="16817"/>
                  <a:pt x="370949" y="0"/>
                </a:cubicBezTo>
                <a:cubicBezTo>
                  <a:pt x="377783" y="127924"/>
                  <a:pt x="362802" y="225108"/>
                  <a:pt x="370949" y="438857"/>
                </a:cubicBezTo>
                <a:cubicBezTo>
                  <a:pt x="379096" y="652606"/>
                  <a:pt x="375208" y="702738"/>
                  <a:pt x="370949" y="933739"/>
                </a:cubicBezTo>
                <a:cubicBezTo>
                  <a:pt x="366690" y="1164740"/>
                  <a:pt x="387799" y="1188992"/>
                  <a:pt x="370949" y="1400608"/>
                </a:cubicBezTo>
                <a:close/>
              </a:path>
              <a:path w="370949" h="1400608" fill="none" extrusionOk="0">
                <a:moveTo>
                  <a:pt x="370949" y="1400608"/>
                </a:moveTo>
                <a:cubicBezTo>
                  <a:pt x="165747" y="1401159"/>
                  <a:pt x="-1382" y="1385167"/>
                  <a:pt x="0" y="1369697"/>
                </a:cubicBezTo>
                <a:cubicBezTo>
                  <a:pt x="-11692" y="1142288"/>
                  <a:pt x="27207" y="899422"/>
                  <a:pt x="0" y="727080"/>
                </a:cubicBezTo>
                <a:cubicBezTo>
                  <a:pt x="-27207" y="554738"/>
                  <a:pt x="-14229" y="179928"/>
                  <a:pt x="0" y="30911"/>
                </a:cubicBezTo>
                <a:cubicBezTo>
                  <a:pt x="17888" y="-3837"/>
                  <a:pt x="200302" y="-22067"/>
                  <a:pt x="370949" y="0"/>
                </a:cubicBezTo>
              </a:path>
            </a:pathLst>
          </a:custGeom>
          <a:noFill/>
          <a:ln w="50800">
            <a:solidFill>
              <a:srgbClr val="F6C2E3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leftBracke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58131-3D60-405A-B7F5-A401B654193C}"/>
              </a:ext>
            </a:extLst>
          </p:cNvPr>
          <p:cNvSpPr txBox="1"/>
          <p:nvPr/>
        </p:nvSpPr>
        <p:spPr>
          <a:xfrm>
            <a:off x="229454" y="3369145"/>
            <a:ext cx="1959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이미지 생성 관련 고급 개념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잠재 공간 표현 학습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9AEFE-511F-4125-B405-2DC181CB23BE}"/>
              </a:ext>
            </a:extLst>
          </p:cNvPr>
          <p:cNvSpPr txBox="1"/>
          <p:nvPr/>
        </p:nvSpPr>
        <p:spPr>
          <a:xfrm>
            <a:off x="2189025" y="2653615"/>
            <a:ext cx="5551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>
                <a:solidFill>
                  <a:srgbClr val="F6C2E3"/>
                </a:solidFill>
              </a:rPr>
              <a:t>이미지</a:t>
            </a:r>
            <a:r>
              <a:rPr lang="en-US" altLang="ko-KR" sz="2000" b="1" dirty="0">
                <a:solidFill>
                  <a:srgbClr val="F6C2E3"/>
                </a:solidFill>
              </a:rPr>
              <a:t>, </a:t>
            </a:r>
            <a:r>
              <a:rPr lang="ko-KR" altLang="en-US" sz="2000" b="1" dirty="0">
                <a:solidFill>
                  <a:srgbClr val="F6C2E3"/>
                </a:solidFill>
              </a:rPr>
              <a:t>소리</a:t>
            </a:r>
            <a:r>
              <a:rPr lang="en-US" altLang="ko-KR" sz="2000" b="1" dirty="0">
                <a:solidFill>
                  <a:srgbClr val="F6C2E3"/>
                </a:solidFill>
              </a:rPr>
              <a:t>, </a:t>
            </a:r>
            <a:r>
              <a:rPr lang="ko-KR" altLang="en-US" sz="2000" b="1" dirty="0">
                <a:solidFill>
                  <a:srgbClr val="F6C2E3"/>
                </a:solidFill>
              </a:rPr>
              <a:t>음악</a:t>
            </a:r>
            <a:r>
              <a:rPr lang="en-US" altLang="ko-KR" sz="2000" b="1" dirty="0">
                <a:solidFill>
                  <a:srgbClr val="F6C2E3"/>
                </a:solidFill>
              </a:rPr>
              <a:t>, </a:t>
            </a:r>
            <a:r>
              <a:rPr lang="ko-KR" altLang="en-US" sz="2000" b="1" dirty="0">
                <a:solidFill>
                  <a:srgbClr val="F6C2E3"/>
                </a:solidFill>
              </a:rPr>
              <a:t>텍스트에 적용 가능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9DE47-C5CF-43D8-AE82-1C37364EFF27}"/>
              </a:ext>
            </a:extLst>
          </p:cNvPr>
          <p:cNvSpPr txBox="1"/>
          <p:nvPr/>
        </p:nvSpPr>
        <p:spPr>
          <a:xfrm>
            <a:off x="7079095" y="1029064"/>
            <a:ext cx="3633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이미지 생성의 핵심은 </a:t>
            </a:r>
            <a:r>
              <a:rPr lang="ko-KR" altLang="en-US" sz="2400" u="sng" dirty="0" err="1">
                <a:solidFill>
                  <a:schemeClr val="bg1"/>
                </a:solidFill>
              </a:rPr>
              <a:t>저차원</a:t>
            </a:r>
            <a:r>
              <a:rPr lang="ko-KR" altLang="en-US" sz="2400" u="sng" dirty="0">
                <a:solidFill>
                  <a:schemeClr val="bg1"/>
                </a:solidFill>
              </a:rPr>
              <a:t> 벡터 잠재공간</a:t>
            </a:r>
          </a:p>
        </p:txBody>
      </p:sp>
    </p:spTree>
    <p:extLst>
      <p:ext uri="{BB962C8B-B14F-4D97-AF65-F5344CB8AC3E}">
        <p14:creationId xmlns:p14="http://schemas.microsoft.com/office/powerpoint/2010/main" val="4741599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1051470" y="421984"/>
            <a:ext cx="4106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8.4.2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변형을 위한 개념 벡터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2" y="355598"/>
            <a:ext cx="532883" cy="532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D41A90-4358-449C-95AB-5F3D9EB567C4}"/>
              </a:ext>
            </a:extLst>
          </p:cNvPr>
          <p:cNvSpPr txBox="1"/>
          <p:nvPr/>
        </p:nvSpPr>
        <p:spPr>
          <a:xfrm>
            <a:off x="643933" y="1440629"/>
            <a:ext cx="567193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개념 벡터 </a:t>
            </a:r>
            <a:r>
              <a:rPr lang="en-US" altLang="ko-KR" sz="2000" b="1" dirty="0">
                <a:solidFill>
                  <a:schemeClr val="bg1"/>
                </a:solidFill>
              </a:rPr>
              <a:t>concept vector </a:t>
            </a:r>
            <a:r>
              <a:rPr lang="en-US" altLang="ko-KR" sz="2000" dirty="0">
                <a:solidFill>
                  <a:schemeClr val="bg1"/>
                </a:solidFill>
              </a:rPr>
              <a:t>: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이미지 공간에서 변화가 일어나는 모든 차원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 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이미지를 잠재 공간에 투영해서 방향을 이동한 후 디코딩하여 변형된 이미지 얻을 수 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1C441F-F80A-449A-B781-C768FF51B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864" y="990055"/>
            <a:ext cx="5834774" cy="42046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03FA58-1363-4747-A94E-7328284D1949}"/>
              </a:ext>
            </a:extLst>
          </p:cNvPr>
          <p:cNvSpPr txBox="1"/>
          <p:nvPr/>
        </p:nvSpPr>
        <p:spPr>
          <a:xfrm>
            <a:off x="6457071" y="484423"/>
            <a:ext cx="339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CelebA</a:t>
            </a:r>
            <a:r>
              <a:rPr lang="ko-KR" altLang="en-US" b="1" dirty="0">
                <a:solidFill>
                  <a:schemeClr val="bg1"/>
                </a:solidFill>
              </a:rPr>
              <a:t>데이터셋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2F0BB6-8E76-42E5-9499-6A87AA2A1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79" y="3326795"/>
            <a:ext cx="7361169" cy="302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992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1051470" y="421984"/>
            <a:ext cx="2059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8.4.3 </a:t>
            </a:r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오토인코더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2" y="355598"/>
            <a:ext cx="532883" cy="5328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83A76C-F93C-47A3-BD5B-C1C002664F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4" r="1014"/>
          <a:stretch/>
        </p:blipFill>
        <p:spPr>
          <a:xfrm>
            <a:off x="377492" y="2275429"/>
            <a:ext cx="6905071" cy="33589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8744BA-5E8C-45F8-A71D-C7B9D62D1FA2}"/>
              </a:ext>
            </a:extLst>
          </p:cNvPr>
          <p:cNvSpPr txBox="1"/>
          <p:nvPr/>
        </p:nvSpPr>
        <p:spPr>
          <a:xfrm>
            <a:off x="3276029" y="5265059"/>
            <a:ext cx="1107996" cy="369332"/>
          </a:xfrm>
          <a:prstGeom prst="rect">
            <a:avLst/>
          </a:prstGeom>
          <a:solidFill>
            <a:srgbClr val="293D7C">
              <a:alpha val="48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잠재공간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24611-E827-4F82-B45B-4734A5B402AC}"/>
              </a:ext>
            </a:extLst>
          </p:cNvPr>
          <p:cNvSpPr txBox="1"/>
          <p:nvPr/>
        </p:nvSpPr>
        <p:spPr>
          <a:xfrm>
            <a:off x="1112192" y="576970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고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1600" dirty="0" err="1">
                <a:solidFill>
                  <a:schemeClr val="bg1"/>
                </a:solidFill>
              </a:rPr>
              <a:t>대칭구조가이루어짐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4E3465-040A-4CE6-BE8E-07763E77F82D}"/>
              </a:ext>
            </a:extLst>
          </p:cNvPr>
          <p:cNvSpPr txBox="1"/>
          <p:nvPr/>
        </p:nvSpPr>
        <p:spPr>
          <a:xfrm>
            <a:off x="3622278" y="574539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32066-9B84-4D96-B469-EDBD27B6B405}"/>
              </a:ext>
            </a:extLst>
          </p:cNvPr>
          <p:cNvSpPr txBox="1"/>
          <p:nvPr/>
        </p:nvSpPr>
        <p:spPr>
          <a:xfrm>
            <a:off x="6224304" y="574539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고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ACDB72E-7683-451C-8DD4-3256A89BB2E0}"/>
              </a:ext>
            </a:extLst>
          </p:cNvPr>
          <p:cNvCxnSpPr>
            <a:cxnSpLocks/>
          </p:cNvCxnSpPr>
          <p:nvPr/>
        </p:nvCxnSpPr>
        <p:spPr>
          <a:xfrm flipV="1">
            <a:off x="6959006" y="3906644"/>
            <a:ext cx="1355003" cy="1042735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2AA918D-75E8-4339-994E-57013D279C45}"/>
              </a:ext>
            </a:extLst>
          </p:cNvPr>
          <p:cNvSpPr txBox="1"/>
          <p:nvPr/>
        </p:nvSpPr>
        <p:spPr>
          <a:xfrm>
            <a:off x="8494838" y="3523329"/>
            <a:ext cx="2518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원래 차원보다 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더 줄어들어야 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효과가 있다</a:t>
            </a:r>
            <a:r>
              <a: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  <a:endParaRPr lang="ko-KR" alt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B83A28-EF70-401B-BC7F-176565FDE8D3}"/>
              </a:ext>
            </a:extLst>
          </p:cNvPr>
          <p:cNvSpPr txBox="1"/>
          <p:nvPr/>
        </p:nvSpPr>
        <p:spPr>
          <a:xfrm>
            <a:off x="1553338" y="1702761"/>
            <a:ext cx="414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? </a:t>
            </a:r>
            <a:r>
              <a:rPr lang="ko-KR" altLang="en-US" sz="2400" b="1" i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디코더가</a:t>
            </a:r>
            <a:r>
              <a:rPr lang="ko-KR" altLang="en-US" sz="2400" b="1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필요한 이유는 </a:t>
            </a:r>
            <a:r>
              <a:rPr lang="en-US" altLang="ko-KR" sz="2400" b="1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?</a:t>
            </a:r>
            <a:endParaRPr lang="ko-KR" altLang="en-US" sz="2400" b="1" i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9D2368-F9A1-4675-A0E6-1FBCE43800B2}"/>
              </a:ext>
            </a:extLst>
          </p:cNvPr>
          <p:cNvSpPr txBox="1"/>
          <p:nvPr/>
        </p:nvSpPr>
        <p:spPr>
          <a:xfrm>
            <a:off x="5230211" y="782122"/>
            <a:ext cx="605624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 err="1">
                <a:solidFill>
                  <a:schemeClr val="bg1"/>
                </a:solidFill>
              </a:rPr>
              <a:t>오토인코더</a:t>
            </a:r>
            <a:r>
              <a:rPr lang="ko-KR" altLang="en-US" dirty="0" err="1">
                <a:solidFill>
                  <a:schemeClr val="bg1"/>
                </a:solidFill>
              </a:rPr>
              <a:t>란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이미지의 차원 축소 등을 위해 특징학습을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비지도 학습의 형태로 학습하는 신경망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ko-KR" altLang="en-US" sz="2000" dirty="0"/>
              <a:t>입력을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저차원</a:t>
            </a:r>
            <a:r>
              <a:rPr lang="ko-KR" altLang="en-US" sz="2000" dirty="0">
                <a:solidFill>
                  <a:schemeClr val="bg1"/>
                </a:solidFill>
              </a:rPr>
              <a:t> 잠재공간으로 인코딩한 후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디코딩 하여 복원하는 네트워크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2403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1051470" y="421984"/>
            <a:ext cx="3207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8.4.3 </a:t>
            </a:r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디코더가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필요한 이유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2" y="355598"/>
            <a:ext cx="532883" cy="5328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BDA849-328B-4AEA-BC5D-D244041FCA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38" t="-222" r="-14" b="222"/>
          <a:stretch/>
        </p:blipFill>
        <p:spPr>
          <a:xfrm>
            <a:off x="910375" y="1545734"/>
            <a:ext cx="5334000" cy="45814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162304-DE6C-4296-B33B-BC977A09437C}"/>
              </a:ext>
            </a:extLst>
          </p:cNvPr>
          <p:cNvSpPr txBox="1"/>
          <p:nvPr/>
        </p:nvSpPr>
        <p:spPr>
          <a:xfrm>
            <a:off x="6745357" y="1468991"/>
            <a:ext cx="50755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highlight>
                  <a:srgbClr val="8DC541"/>
                </a:highlight>
              </a:rPr>
              <a:t>Decoder</a:t>
            </a:r>
            <a:r>
              <a:rPr lang="ko-KR" altLang="en-US" sz="2400" b="1" dirty="0">
                <a:solidFill>
                  <a:schemeClr val="bg1"/>
                </a:solidFill>
              </a:rPr>
              <a:t>과정의 필요성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ko-KR" altLang="en-US" sz="2100" dirty="0">
                <a:solidFill>
                  <a:schemeClr val="bg1"/>
                </a:solidFill>
              </a:rPr>
              <a:t>잠재공간에 들어갈 만큼의</a:t>
            </a:r>
            <a:endParaRPr lang="en-US" altLang="ko-KR" sz="2100" dirty="0">
              <a:solidFill>
                <a:schemeClr val="bg1"/>
              </a:solidFill>
            </a:endParaRPr>
          </a:p>
          <a:p>
            <a:r>
              <a:rPr lang="ko-KR" altLang="en-US" sz="2100" dirty="0">
                <a:solidFill>
                  <a:schemeClr val="bg1"/>
                </a:solidFill>
              </a:rPr>
              <a:t>특징인지</a:t>
            </a:r>
            <a:r>
              <a:rPr lang="en-US" altLang="ko-KR" sz="2100" dirty="0">
                <a:solidFill>
                  <a:schemeClr val="bg1"/>
                </a:solidFill>
              </a:rPr>
              <a:t> </a:t>
            </a:r>
            <a:r>
              <a:rPr lang="ko-KR" altLang="en-US" sz="2100" dirty="0">
                <a:solidFill>
                  <a:schemeClr val="bg1"/>
                </a:solidFill>
              </a:rPr>
              <a:t>알 수 있는 과정이다</a:t>
            </a:r>
            <a:r>
              <a:rPr lang="en-US" altLang="ko-KR" sz="21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100" dirty="0">
                <a:solidFill>
                  <a:schemeClr val="bg1"/>
                </a:solidFill>
              </a:rPr>
              <a:t>즉</a:t>
            </a:r>
            <a:r>
              <a:rPr lang="en-US" altLang="ko-KR" sz="2100" dirty="0">
                <a:solidFill>
                  <a:schemeClr val="bg1"/>
                </a:solidFill>
              </a:rPr>
              <a:t>, Encoder</a:t>
            </a:r>
            <a:r>
              <a:rPr lang="ko-KR" altLang="en-US" sz="2100" dirty="0">
                <a:solidFill>
                  <a:schemeClr val="bg1"/>
                </a:solidFill>
              </a:rPr>
              <a:t>가 잘 이루어졌는지 </a:t>
            </a:r>
            <a:endParaRPr lang="en-US" altLang="ko-KR" sz="2100" dirty="0">
              <a:solidFill>
                <a:schemeClr val="bg1"/>
              </a:solidFill>
            </a:endParaRPr>
          </a:p>
          <a:p>
            <a:r>
              <a:rPr lang="ko-KR" altLang="en-US" sz="2100" dirty="0">
                <a:solidFill>
                  <a:schemeClr val="bg1"/>
                </a:solidFill>
              </a:rPr>
              <a:t>검증하는 과정</a:t>
            </a:r>
            <a:endParaRPr lang="en-US" altLang="ko-KR" sz="2100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8708504-93EF-4CF3-8023-E48DBBE165AC}"/>
              </a:ext>
            </a:extLst>
          </p:cNvPr>
          <p:cNvCxnSpPr/>
          <p:nvPr/>
        </p:nvCxnSpPr>
        <p:spPr>
          <a:xfrm flipV="1">
            <a:off x="1510748" y="1733488"/>
            <a:ext cx="3763617" cy="1163776"/>
          </a:xfrm>
          <a:prstGeom prst="straightConnector1">
            <a:avLst/>
          </a:prstGeom>
          <a:ln w="66675">
            <a:solidFill>
              <a:srgbClr val="8DC5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881A265-84FD-4C51-816E-B0A9ED332B4B}"/>
              </a:ext>
            </a:extLst>
          </p:cNvPr>
          <p:cNvCxnSpPr>
            <a:cxnSpLocks/>
          </p:cNvCxnSpPr>
          <p:nvPr/>
        </p:nvCxnSpPr>
        <p:spPr>
          <a:xfrm>
            <a:off x="1811778" y="4852401"/>
            <a:ext cx="4226932" cy="1274775"/>
          </a:xfrm>
          <a:prstGeom prst="straightConnector1">
            <a:avLst/>
          </a:prstGeom>
          <a:ln w="66675">
            <a:solidFill>
              <a:srgbClr val="8DC5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C3BD512-B093-4FC6-98D6-9A3EF008FB0B}"/>
              </a:ext>
            </a:extLst>
          </p:cNvPr>
          <p:cNvSpPr txBox="1"/>
          <p:nvPr/>
        </p:nvSpPr>
        <p:spPr>
          <a:xfrm>
            <a:off x="6745357" y="3836455"/>
            <a:ext cx="45362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chemeClr val="bg1"/>
                </a:solidFill>
              </a:rPr>
              <a:t>고차원에서는 데이터를 분석하거나 측정할 때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저차원에서는 나타나지 않았던 여러 문제들이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발생함 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      =</a:t>
            </a:r>
            <a:r>
              <a:rPr lang="ko-KR" altLang="en-US" sz="2000" b="1" dirty="0">
                <a:solidFill>
                  <a:schemeClr val="bg1"/>
                </a:solidFill>
              </a:rPr>
              <a:t> 차원의 저주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1DDB437-D799-40F5-B4B0-ED0F8A927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17" y="730824"/>
            <a:ext cx="11382516" cy="403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4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1055147" y="293835"/>
            <a:ext cx="3708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8.4.3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</a:t>
            </a:r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오토인코더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VAE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2" y="355598"/>
            <a:ext cx="532883" cy="532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AB44E9-C987-4A70-BFB3-11E25047BC01}"/>
              </a:ext>
            </a:extLst>
          </p:cNvPr>
          <p:cNvSpPr txBox="1"/>
          <p:nvPr/>
        </p:nvSpPr>
        <p:spPr>
          <a:xfrm>
            <a:off x="2684584" y="1209455"/>
            <a:ext cx="6822832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</a:rPr>
              <a:t>변이형 </a:t>
            </a:r>
            <a:r>
              <a:rPr lang="ko-KR" altLang="en-US" sz="2000" b="1" dirty="0" err="1">
                <a:solidFill>
                  <a:schemeClr val="bg1"/>
                </a:solidFill>
              </a:rPr>
              <a:t>오토인코더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= </a:t>
            </a:r>
            <a:r>
              <a:rPr lang="ko-KR" altLang="en-US" sz="2000" dirty="0">
                <a:solidFill>
                  <a:schemeClr val="bg1"/>
                </a:solidFill>
              </a:rPr>
              <a:t>딥러닝 </a:t>
            </a:r>
            <a:r>
              <a:rPr lang="en-US" altLang="ko-KR" sz="2000" dirty="0">
                <a:solidFill>
                  <a:schemeClr val="bg1"/>
                </a:solidFill>
              </a:rPr>
              <a:t>+ </a:t>
            </a:r>
            <a:r>
              <a:rPr lang="ko-KR" altLang="en-US" sz="2000" dirty="0" err="1">
                <a:solidFill>
                  <a:schemeClr val="bg1"/>
                </a:solidFill>
              </a:rPr>
              <a:t>베이즈추론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                         = </a:t>
            </a:r>
            <a:r>
              <a:rPr lang="ko-KR" altLang="en-US" sz="2000" dirty="0">
                <a:solidFill>
                  <a:schemeClr val="bg1"/>
                </a:solidFill>
              </a:rPr>
              <a:t>기존 </a:t>
            </a:r>
            <a:r>
              <a:rPr lang="ko-KR" altLang="en-US" sz="2000" dirty="0" err="1">
                <a:solidFill>
                  <a:schemeClr val="bg1"/>
                </a:solidFill>
              </a:rPr>
              <a:t>전통오토인코더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+ </a:t>
            </a:r>
            <a:r>
              <a:rPr lang="ko-KR" altLang="en-US" sz="2000" dirty="0">
                <a:solidFill>
                  <a:schemeClr val="bg1"/>
                </a:solidFill>
              </a:rPr>
              <a:t>통계기법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    		  =&gt; </a:t>
            </a:r>
            <a:r>
              <a:rPr lang="ko-KR" altLang="en-US" sz="2000" dirty="0">
                <a:solidFill>
                  <a:schemeClr val="bg1"/>
                </a:solidFill>
              </a:rPr>
              <a:t>한계를 극복하며 구조적인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                            </a:t>
            </a:r>
            <a:r>
              <a:rPr lang="ko-KR" altLang="en-US" sz="2000" dirty="0">
                <a:solidFill>
                  <a:schemeClr val="bg1"/>
                </a:solidFill>
              </a:rPr>
              <a:t>잠재공간 학습 가능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1"/>
                </a:solidFill>
              </a:rPr>
              <a:t>VAE</a:t>
            </a:r>
            <a:r>
              <a:rPr lang="ko-KR" altLang="en-US" sz="2000" dirty="0">
                <a:solidFill>
                  <a:schemeClr val="bg1"/>
                </a:solidFill>
              </a:rPr>
              <a:t>는 무작위 과정이 필요하다</a:t>
            </a:r>
            <a:r>
              <a:rPr lang="en-US" altLang="ko-KR" sz="2000" dirty="0">
                <a:solidFill>
                  <a:schemeClr val="bg1"/>
                </a:solidFill>
              </a:rPr>
              <a:t> -&gt; </a:t>
            </a:r>
            <a:r>
              <a:rPr lang="ko-KR" altLang="en-US" sz="2000" dirty="0">
                <a:solidFill>
                  <a:schemeClr val="bg1"/>
                </a:solidFill>
              </a:rPr>
              <a:t>안정성 향상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      </a:t>
            </a:r>
            <a:r>
              <a:rPr lang="ko-KR" altLang="en-US" sz="2000" dirty="0">
                <a:solidFill>
                  <a:schemeClr val="bg1"/>
                </a:solidFill>
              </a:rPr>
              <a:t>모든 포인트가 디코딩 가능하다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13" name="그림 12" descr="C:/Users/ehdal/AppData/Roaming/PolarisOffice/ETemp/11952_16561328/fImage3638134412245.png">
            <a:extLst>
              <a:ext uri="{FF2B5EF4-FFF2-40B4-BE49-F238E27FC236}">
                <a16:creationId xmlns:a16="http://schemas.microsoft.com/office/drawing/2014/main" id="{ED7CC377-A2FA-4BAB-B525-0DC58C0CB8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0375" y="4135680"/>
            <a:ext cx="10370154" cy="1822289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001752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1055147" y="114020"/>
            <a:ext cx="3708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8.4.3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</a:t>
            </a:r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오토인코더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VAE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8C8913-A2CB-4987-AA29-857E6B14F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02" y="2324463"/>
            <a:ext cx="8504239" cy="3733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C6ABCC-12E1-4646-A389-65774AACFC52}"/>
              </a:ext>
            </a:extLst>
          </p:cNvPr>
          <p:cNvSpPr txBox="1"/>
          <p:nvPr/>
        </p:nvSpPr>
        <p:spPr>
          <a:xfrm>
            <a:off x="1564176" y="879980"/>
            <a:ext cx="8969893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인코더 모듈이 입력 이미지를 잠재공간의 두 파라미터 </a:t>
            </a:r>
            <a:r>
              <a:rPr lang="en-US" altLang="ko-KR" b="1" dirty="0" err="1">
                <a:solidFill>
                  <a:srgbClr val="FFFF00"/>
                </a:solidFill>
              </a:rPr>
              <a:t>z_mean,z_log_var</a:t>
            </a:r>
            <a:r>
              <a:rPr lang="ko-KR" altLang="en-US" dirty="0">
                <a:solidFill>
                  <a:schemeClr val="bg1"/>
                </a:solidFill>
              </a:rPr>
              <a:t>로 변환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잠재공간에서 무작위로 샘플링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무작위 </a:t>
            </a: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안정성 향상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>
                <a:solidFill>
                  <a:schemeClr val="bg1"/>
                </a:solidFill>
              </a:rPr>
              <a:t>디코더</a:t>
            </a:r>
            <a:r>
              <a:rPr lang="ko-KR" altLang="en-US" dirty="0">
                <a:solidFill>
                  <a:schemeClr val="bg1"/>
                </a:solidFill>
              </a:rPr>
              <a:t> 모듈이 잠재공간의 포인트를 원본 이미지에 매핑하여 복원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67B6CB-2732-4758-B362-2940FC91BF83}"/>
              </a:ext>
            </a:extLst>
          </p:cNvPr>
          <p:cNvSpPr txBox="1"/>
          <p:nvPr/>
        </p:nvSpPr>
        <p:spPr>
          <a:xfrm>
            <a:off x="3670311" y="4997730"/>
            <a:ext cx="429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z=</a:t>
            </a:r>
            <a:r>
              <a:rPr lang="en-US" altLang="ko-KR" dirty="0" err="1"/>
              <a:t>z_mean+exp</a:t>
            </a:r>
            <a:r>
              <a:rPr lang="en-US" altLang="ko-KR" dirty="0"/>
              <a:t>(0.5*</a:t>
            </a:r>
            <a:r>
              <a:rPr lang="en-US" altLang="ko-KR" dirty="0" err="1"/>
              <a:t>z_lob_var</a:t>
            </a:r>
            <a:r>
              <a:rPr lang="en-US" altLang="ko-KR" dirty="0"/>
              <a:t>) * epsilon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4299E-FBFC-4C59-95A5-6FEFAD132C78}"/>
              </a:ext>
            </a:extLst>
          </p:cNvPr>
          <p:cNvSpPr txBox="1"/>
          <p:nvPr/>
        </p:nvSpPr>
        <p:spPr>
          <a:xfrm>
            <a:off x="1795421" y="40819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이미지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4E4C3-2EEF-4C57-9219-9DABEE4A0776}"/>
              </a:ext>
            </a:extLst>
          </p:cNvPr>
          <p:cNvSpPr txBox="1"/>
          <p:nvPr/>
        </p:nvSpPr>
        <p:spPr>
          <a:xfrm>
            <a:off x="2959640" y="40372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인코더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337895-9D71-4273-A128-38EDF36CCB6F}"/>
              </a:ext>
            </a:extLst>
          </p:cNvPr>
          <p:cNvSpPr txBox="1"/>
          <p:nvPr/>
        </p:nvSpPr>
        <p:spPr>
          <a:xfrm>
            <a:off x="4069750" y="3346591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z_mean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DA8099-88FF-4EAF-81CF-BDC8D7706866}"/>
              </a:ext>
            </a:extLst>
          </p:cNvPr>
          <p:cNvSpPr txBox="1"/>
          <p:nvPr/>
        </p:nvSpPr>
        <p:spPr>
          <a:xfrm>
            <a:off x="3980302" y="4442972"/>
            <a:ext cx="1208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z_log_var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A789A4-F577-47B6-9F7A-1509B261C768}"/>
              </a:ext>
            </a:extLst>
          </p:cNvPr>
          <p:cNvSpPr txBox="1"/>
          <p:nvPr/>
        </p:nvSpPr>
        <p:spPr>
          <a:xfrm>
            <a:off x="5657418" y="34115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무작위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BF3F81-5450-4B50-9905-764C1CB9B336}"/>
              </a:ext>
            </a:extLst>
          </p:cNvPr>
          <p:cNvSpPr txBox="1"/>
          <p:nvPr/>
        </p:nvSpPr>
        <p:spPr>
          <a:xfrm>
            <a:off x="10301241" y="355900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원본이미지에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 err="1">
                <a:solidFill>
                  <a:schemeClr val="bg1"/>
                </a:solidFill>
              </a:rPr>
              <a:t>매핑하여복원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6842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1055147" y="114020"/>
            <a:ext cx="3708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8.4.3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</a:t>
            </a:r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오토인코더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VAE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F632E5-7CCA-4F01-9197-69AE139E72F6}"/>
              </a:ext>
            </a:extLst>
          </p:cNvPr>
          <p:cNvSpPr txBox="1"/>
          <p:nvPr/>
        </p:nvSpPr>
        <p:spPr>
          <a:xfrm>
            <a:off x="1682532" y="1481208"/>
            <a:ext cx="8481886" cy="234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VAE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손실 함수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재구성 손실 </a:t>
            </a:r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원본 입력과 </a:t>
            </a:r>
            <a:r>
              <a:rPr lang="ko-KR" altLang="en-US" sz="2000" dirty="0" err="1">
                <a:solidFill>
                  <a:schemeClr val="bg1"/>
                </a:solidFill>
              </a:rPr>
              <a:t>디코딩된</a:t>
            </a:r>
            <a:r>
              <a:rPr lang="ko-KR" altLang="en-US" sz="2000" dirty="0">
                <a:solidFill>
                  <a:schemeClr val="bg1"/>
                </a:solidFill>
              </a:rPr>
              <a:t> 최종 샘플이 동일하도록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     </a:t>
            </a:r>
            <a:r>
              <a:rPr lang="ko-KR" altLang="en-US" sz="2000" dirty="0">
                <a:solidFill>
                  <a:schemeClr val="bg1"/>
                </a:solidFill>
              </a:rPr>
              <a:t>크로스 엔트로피 손실 사용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2.   </a:t>
            </a:r>
            <a:r>
              <a:rPr lang="ko-KR" altLang="en-US" sz="2000" dirty="0">
                <a:solidFill>
                  <a:schemeClr val="bg1"/>
                </a:solidFill>
              </a:rPr>
              <a:t>규제 손실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잠재변수손실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과대적합 줄이는 함수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     </a:t>
            </a:r>
            <a:r>
              <a:rPr lang="ko-KR" altLang="en-US" sz="2000" dirty="0" err="1">
                <a:solidFill>
                  <a:schemeClr val="bg1"/>
                </a:solidFill>
              </a:rPr>
              <a:t>쿨백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라이블러</a:t>
            </a:r>
            <a:r>
              <a:rPr lang="ko-KR" altLang="en-US" sz="2000" dirty="0">
                <a:solidFill>
                  <a:schemeClr val="bg1"/>
                </a:solidFill>
              </a:rPr>
              <a:t> 발산을 사용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91E276-A1A7-4B06-88B4-1746A129E219}"/>
              </a:ext>
            </a:extLst>
          </p:cNvPr>
          <p:cNvSpPr/>
          <p:nvPr/>
        </p:nvSpPr>
        <p:spPr>
          <a:xfrm>
            <a:off x="1982335" y="4591710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쿨백</a:t>
            </a: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-</a:t>
            </a:r>
            <a:r>
              <a:rPr lang="ko-KR" altLang="en-US" sz="2000" dirty="0" err="1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라이블러</a:t>
            </a:r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 발산은 두 </a:t>
            </a:r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hlinkClick r:id="rId3" tooltip="확률분포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확률분포</a:t>
            </a:r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의 차이를 계산하는 데에 사용하는 함수</a:t>
            </a: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 </a:t>
            </a:r>
            <a:endParaRPr lang="ko-KR" alt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67685F-3739-4BCE-8B46-2C7E841C4D0B}"/>
              </a:ext>
            </a:extLst>
          </p:cNvPr>
          <p:cNvSpPr txBox="1"/>
          <p:nvPr/>
        </p:nvSpPr>
        <p:spPr>
          <a:xfrm>
            <a:off x="1412850" y="4283933"/>
            <a:ext cx="539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*</a:t>
            </a:r>
            <a:endParaRPr lang="ko-KR" altLang="en-US" sz="6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08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1101975" y="206351"/>
            <a:ext cx="2882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8.4.3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</a:t>
            </a:r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오토인코더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VAE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인코더 네트워크 </a:t>
            </a:r>
            <a:endParaRPr lang="en-US" altLang="ko-KR" sz="3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D3C0CEFE-693D-4741-AAA0-EC7239AFA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749" y="483349"/>
            <a:ext cx="8162812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img_shape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16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latent_dim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 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잠재 공간의 차원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: 2D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평면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input_img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keras.Input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img_shape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layers.Conv2D(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same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input_img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layers.Conv2D(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same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strides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layers.Conv2D(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same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layers.Conv2D(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same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shape_before_flattening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K.int_shape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layers.Flatten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---------------------------------------------------------------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6C2E3"/>
                </a:highlight>
                <a:latin typeface="Consolas" panose="020B0609020204030204" pitchFamily="49" charset="0"/>
              </a:rPr>
              <a:t>z_mean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6C2E3"/>
                </a:highlight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latent_dim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6C2E3"/>
                </a:highlight>
                <a:latin typeface="Consolas" panose="020B0609020204030204" pitchFamily="49" charset="0"/>
              </a:rPr>
              <a:t>z_log_var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6C2E3"/>
                </a:highlight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latent_dim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27A77AA-CDBB-4AFB-99CB-939E3BD69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833" y="967453"/>
            <a:ext cx="3550972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backend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keras.models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528878-E442-4257-A09E-2C93736128F9}"/>
              </a:ext>
            </a:extLst>
          </p:cNvPr>
          <p:cNvSpPr txBox="1"/>
          <p:nvPr/>
        </p:nvSpPr>
        <p:spPr>
          <a:xfrm>
            <a:off x="630681" y="2585497"/>
            <a:ext cx="3026919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900" dirty="0">
                <a:solidFill>
                  <a:schemeClr val="bg1"/>
                </a:solidFill>
              </a:rPr>
              <a:t>패딩 사용해서 </a:t>
            </a:r>
            <a:endParaRPr lang="en-US" altLang="ko-KR" sz="1900" dirty="0">
              <a:solidFill>
                <a:schemeClr val="bg1"/>
              </a:solidFill>
            </a:endParaRPr>
          </a:p>
          <a:p>
            <a:r>
              <a:rPr lang="ko-KR" altLang="en-US" sz="1900" dirty="0">
                <a:solidFill>
                  <a:schemeClr val="bg1"/>
                </a:solidFill>
              </a:rPr>
              <a:t>    이미지 크기 변화</a:t>
            </a:r>
            <a:r>
              <a:rPr lang="en-US" altLang="ko-KR" sz="1900" dirty="0">
                <a:solidFill>
                  <a:schemeClr val="bg1"/>
                </a:solidFill>
              </a:rPr>
              <a:t>X</a:t>
            </a:r>
          </a:p>
          <a:p>
            <a:endParaRPr lang="en-US" altLang="ko-KR" sz="1900" dirty="0">
              <a:solidFill>
                <a:schemeClr val="bg1"/>
              </a:solidFill>
            </a:endParaRPr>
          </a:p>
          <a:p>
            <a:pPr algn="r"/>
            <a:endParaRPr lang="en-US" altLang="ko-KR" sz="1900" dirty="0">
              <a:solidFill>
                <a:schemeClr val="bg1"/>
              </a:solidFill>
            </a:endParaRPr>
          </a:p>
          <a:p>
            <a:pPr algn="r"/>
            <a:endParaRPr lang="en-US" altLang="ko-KR" sz="1900" dirty="0">
              <a:solidFill>
                <a:schemeClr val="bg1"/>
              </a:solidFill>
            </a:endParaRPr>
          </a:p>
          <a:p>
            <a:pPr algn="r"/>
            <a:endParaRPr lang="en-US" altLang="ko-KR" sz="1900" dirty="0">
              <a:solidFill>
                <a:schemeClr val="bg1"/>
              </a:solidFill>
            </a:endParaRPr>
          </a:p>
          <a:p>
            <a:pPr algn="r"/>
            <a:endParaRPr lang="en-US" altLang="ko-KR" sz="1900" dirty="0">
              <a:solidFill>
                <a:schemeClr val="bg1"/>
              </a:solidFill>
            </a:endParaRPr>
          </a:p>
          <a:p>
            <a:pPr algn="r"/>
            <a:r>
              <a:rPr lang="en-US" altLang="ko-KR" sz="2000" dirty="0" err="1">
                <a:solidFill>
                  <a:schemeClr val="bg1"/>
                </a:solidFill>
              </a:rPr>
              <a:t>z_mean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/>
            <a:r>
              <a:rPr lang="en-US" altLang="ko-KR" sz="2000" dirty="0" err="1">
                <a:solidFill>
                  <a:schemeClr val="bg1"/>
                </a:solidFill>
              </a:rPr>
              <a:t>z_log_var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</a:t>
            </a:r>
            <a:r>
              <a:rPr lang="ko-KR" altLang="en-US" sz="2000" dirty="0">
                <a:solidFill>
                  <a:schemeClr val="bg1"/>
                </a:solidFill>
              </a:rPr>
              <a:t>개의 파라미터로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인코딩</a:t>
            </a:r>
            <a:endParaRPr lang="en-US" altLang="ko-KR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516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7.1.1 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함수형 </a:t>
            </a: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API 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51" y="2507657"/>
            <a:ext cx="96964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667" y="1469674"/>
            <a:ext cx="5514975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074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1101975" y="206351"/>
            <a:ext cx="2882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8.4.3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</a:t>
            </a:r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오토인코더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잠재 공간 샘플링 함수 </a:t>
            </a:r>
            <a:endParaRPr lang="en-US" altLang="ko-KR" sz="3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367AEC16-DD61-436A-8211-D22628508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6768" y="1829044"/>
            <a:ext cx="8922635" cy="25853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#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여러 개의 매개변수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z_mean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z_log_var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epsilon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K.random_normal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K.shape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z_mean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latent_dim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stddev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z_mean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K.exp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z_log_var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epsilon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무작위샘플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layers.Lambda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z_mean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z_log_var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포인트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값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				#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#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layers.Lambda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임의의 함수 객체를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케라스의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층으로 만들어 준다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7908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1133293" y="160009"/>
            <a:ext cx="4383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8.4.3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</a:t>
            </a:r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오토인코더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VAE</a:t>
            </a:r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디코더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네트워크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매핑</a:t>
            </a:r>
            <a:endParaRPr lang="en-US" altLang="ko-KR" sz="3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A283D494-A382-4E3F-B9A9-A3A3D9CFE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3293" y="1135593"/>
            <a:ext cx="10411825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K.int_shape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에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를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주입합니다</a:t>
            </a:r>
            <a:r>
              <a:rPr kumimoji="0" lang="en-US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, </a:t>
            </a:r>
            <a:r>
              <a:rPr kumimoji="0" lang="ko-KR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텐서의</a:t>
            </a:r>
            <a:r>
              <a:rPr kumimoji="0" lang="ko-KR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크기를 </a:t>
            </a:r>
            <a:r>
              <a:rPr kumimoji="0" lang="ko-KR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튜플로</a:t>
            </a:r>
            <a:r>
              <a:rPr kumimoji="0" lang="ko-KR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반환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np.prod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shape_before_flattening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:]),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입력을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업샘플링합니다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layers.Reshape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shape_before_flattening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인코더 모델의 마지막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Flatten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층 직전의 특성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맵과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같은 크기를 가진 특성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맵으로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의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크기를 바꿉니다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layers.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6C2E3"/>
                </a:highlight>
                <a:latin typeface="Consolas" panose="020B0609020204030204" pitchFamily="49" charset="0"/>
              </a:rPr>
              <a:t>Conv2DTranspose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same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strides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Conv2DTranspose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층과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Conv2D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층을 사용해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를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원본 입력 이미지와 같은 크기의 특성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맵으로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디코딩합니다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layers.Conv2D(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same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sigmoid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특성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맵의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크기가 원본 입력과 같아집니다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decoder_input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# </a:t>
            </a:r>
            <a:r>
              <a:rPr lang="ko-KR" altLang="ko-KR" sz="1600" i="1" dirty="0" err="1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디코더</a:t>
            </a:r>
            <a:r>
              <a:rPr lang="ko-KR" altLang="ko-KR" sz="16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모델 객체를 만듭니다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z_decoded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decoder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# </a:t>
            </a:r>
            <a:r>
              <a:rPr lang="ko-KR" altLang="ko-KR" sz="16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모델에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6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z</a:t>
            </a:r>
            <a:r>
              <a:rPr lang="ko-KR" altLang="ko-KR" sz="1600" i="1" dirty="0" err="1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를</a:t>
            </a:r>
            <a:r>
              <a:rPr lang="ko-KR" altLang="ko-KR" sz="16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주입하면 </a:t>
            </a:r>
            <a:r>
              <a:rPr lang="ko-KR" altLang="ko-KR" sz="1600" i="1" dirty="0" err="1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디코딩된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6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z</a:t>
            </a:r>
            <a:r>
              <a:rPr lang="ko-KR" altLang="ko-KR" sz="1600" i="1" dirty="0" err="1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를</a:t>
            </a:r>
            <a:r>
              <a:rPr lang="ko-KR" altLang="ko-KR" sz="16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출력합니다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4D7FD-2EDA-404C-8838-DE1197C3CB9E}"/>
              </a:ext>
            </a:extLst>
          </p:cNvPr>
          <p:cNvSpPr txBox="1"/>
          <p:nvPr/>
        </p:nvSpPr>
        <p:spPr>
          <a:xfrm>
            <a:off x="6096000" y="718930"/>
            <a:ext cx="239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#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인덱스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0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에는 사진</a:t>
            </a:r>
          </a:p>
        </p:txBody>
      </p:sp>
    </p:spTree>
    <p:extLst>
      <p:ext uri="{BB962C8B-B14F-4D97-AF65-F5344CB8AC3E}">
        <p14:creationId xmlns:p14="http://schemas.microsoft.com/office/powerpoint/2010/main" val="5664988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897123" y="160327"/>
            <a:ext cx="261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8.4.3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</a:t>
            </a:r>
            <a:r>
              <a:rPr lang="ko-KR" altLang="en-US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오토인코더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업샘플링</a:t>
            </a: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전치합성곱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7BA4DB-46D4-4252-9C8B-614006A91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156" y="1602267"/>
            <a:ext cx="8929688" cy="459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185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897123" y="160327"/>
            <a:ext cx="261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8.4.3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</a:t>
            </a:r>
            <a:r>
              <a:rPr lang="ko-KR" altLang="en-US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오토인코더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업샘플링</a:t>
            </a: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전치합성곱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6782F6-F657-47DD-983B-74AEBA57B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25" y="1248443"/>
            <a:ext cx="9606042" cy="471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888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897123" y="160327"/>
            <a:ext cx="261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8.4.3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</a:t>
            </a:r>
            <a:r>
              <a:rPr lang="ko-KR" altLang="en-US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오토인코더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VAE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손실계산하기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60E74073-ACDA-4A9D-8501-6B1B24F8E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123" y="934541"/>
            <a:ext cx="9429184" cy="53553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lass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CustomVariationalLayer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keras.layers.Layer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vae_loss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z_decoded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K.flatten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z_decoded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K.flatten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z_decoded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xent_loss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keras.metrics.binary_crossentropy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z_decoded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kl_loss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6C2E3"/>
                </a:highlight>
                <a:latin typeface="Consolas" panose="020B0609020204030204" pitchFamily="49" charset="0"/>
              </a:rPr>
              <a:t>-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6C2E3"/>
                </a:highlight>
                <a:latin typeface="Consolas" panose="020B0609020204030204" pitchFamily="49" charset="0"/>
              </a:rPr>
              <a:t>5e-4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K.mean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z_log_var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K.square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z_mean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K.exp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z_log_var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K.mean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xent_loss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kl_loss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z_decoded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self.vae_loss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z_decoded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self.add_loss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      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입력과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디코딩된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출력으로 이 층을 호출하여 모델의 최종 출력을 얻습니다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CustomVariationalLayer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()([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input_img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z_decoded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C0B2E-5388-4E0C-BE02-AA7A9876CDA3}"/>
              </a:ext>
            </a:extLst>
          </p:cNvPr>
          <p:cNvSpPr txBox="1"/>
          <p:nvPr/>
        </p:nvSpPr>
        <p:spPr>
          <a:xfrm>
            <a:off x="10326307" y="2862470"/>
            <a:ext cx="133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마지막 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7C85F9-1104-4F1B-9796-A2487B04C2DE}"/>
              </a:ext>
            </a:extLst>
          </p:cNvPr>
          <p:cNvSpPr txBox="1"/>
          <p:nvPr/>
        </p:nvSpPr>
        <p:spPr>
          <a:xfrm>
            <a:off x="897123" y="2505526"/>
            <a:ext cx="113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0.0005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5238F4-1297-40A4-92BE-3589E70B797B}"/>
              </a:ext>
            </a:extLst>
          </p:cNvPr>
          <p:cNvSpPr txBox="1"/>
          <p:nvPr/>
        </p:nvSpPr>
        <p:spPr>
          <a:xfrm>
            <a:off x="6274904" y="3305517"/>
            <a:ext cx="292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# </a:t>
            </a:r>
            <a:r>
              <a:rPr lang="ko-KR" altLang="en-US" i="1" dirty="0"/>
              <a:t>두 </a:t>
            </a:r>
            <a:r>
              <a:rPr lang="ko-KR" altLang="en-US" i="1" dirty="0" err="1"/>
              <a:t>손실값</a:t>
            </a:r>
            <a:r>
              <a:rPr lang="ko-KR" altLang="en-US" i="1" dirty="0"/>
              <a:t> 평균을 반환</a:t>
            </a:r>
          </a:p>
        </p:txBody>
      </p:sp>
    </p:spTree>
    <p:extLst>
      <p:ext uri="{BB962C8B-B14F-4D97-AF65-F5344CB8AC3E}">
        <p14:creationId xmlns:p14="http://schemas.microsoft.com/office/powerpoint/2010/main" val="39551656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897123" y="160327"/>
            <a:ext cx="261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8.4.3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</a:t>
            </a:r>
            <a:r>
              <a:rPr lang="ko-KR" altLang="en-US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오토인코더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VAE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훈련하기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452EE50-E730-4D2F-B598-6274A94FA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4817" y="1068787"/>
            <a:ext cx="6516528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keras.datasets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mnist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ko-KR" i="1" dirty="0">
                <a:solidFill>
                  <a:srgbClr val="808080"/>
                </a:solidFill>
                <a:latin typeface="Consolas" panose="020B0609020204030204" pitchFamily="49" charset="0"/>
              </a:rPr>
              <a:t># MNIST </a:t>
            </a:r>
            <a:r>
              <a:rPr lang="ko-KR" altLang="ko-KR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숫자 이미지에서</a:t>
            </a:r>
            <a:r>
              <a:rPr lang="ko-KR" altLang="ko-KR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ko-KR" altLang="ko-KR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VAE</a:t>
            </a:r>
            <a:r>
              <a:rPr lang="ko-KR" altLang="ko-KR" i="1" dirty="0" err="1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를</a:t>
            </a:r>
            <a:r>
              <a:rPr lang="ko-KR" altLang="ko-KR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훈련합니다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input_img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vae.compile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rmsprop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vae.summary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_),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mnist.load_data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x_train.astype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'float32'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255.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x_train.reshape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x_train.shape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x_test.astype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'float32'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255.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x_test.reshape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x_test.shape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vae.fit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validation_data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81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5D2960-4E6D-43A1-88B1-C7193701A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379" y="1068787"/>
            <a:ext cx="9506660" cy="482221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897123" y="160327"/>
            <a:ext cx="261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8.4.3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</a:t>
            </a:r>
            <a:r>
              <a:rPr lang="ko-KR" altLang="en-US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오토인코더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VAE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훈련하기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452EE50-E730-4D2F-B598-6274A94FA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681" y="966994"/>
            <a:ext cx="6516528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keras.datasets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mnist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ko-KR" i="1" dirty="0">
                <a:solidFill>
                  <a:srgbClr val="808080"/>
                </a:solidFill>
                <a:latin typeface="Consolas" panose="020B0609020204030204" pitchFamily="49" charset="0"/>
              </a:rPr>
              <a:t># MNIST </a:t>
            </a:r>
            <a:r>
              <a:rPr lang="ko-KR" altLang="ko-KR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숫자 이미지에서</a:t>
            </a:r>
            <a:r>
              <a:rPr lang="ko-KR" altLang="ko-KR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ko-KR" altLang="ko-KR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VAE</a:t>
            </a:r>
            <a:r>
              <a:rPr lang="ko-KR" altLang="ko-KR" i="1" dirty="0" err="1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를</a:t>
            </a:r>
            <a:r>
              <a:rPr lang="ko-KR" altLang="ko-KR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훈련합니다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input_img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vae.compile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rmsprop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vae.summary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_),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mnist.load_data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x_train.astype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'float32'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255.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x_train.reshape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x_train.shape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x_test.astype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'float32'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255.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x_test.reshape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x_test.shape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vae.fit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validation_data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6183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897123" y="160327"/>
            <a:ext cx="261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8.4.3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</a:t>
            </a:r>
            <a:r>
              <a:rPr lang="ko-KR" altLang="en-US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오토인코더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VAE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훈련하기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4981BC4-BEB4-44D8-84AD-4796EEB90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5340" y="1043731"/>
            <a:ext cx="8427307" cy="47705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 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15 × 15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숫자의 그리드를 출력합니다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digit_size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28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np.zeros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digit_size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digit_size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싸이파이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ppf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함수를 사용하여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6C2E3"/>
                </a:highlight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일정하게 떨어진 간격마다 잠재 변수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6C2E3"/>
                </a:highlight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6C2E3"/>
                </a:highlight>
                <a:latin typeface="Consolas" panose="020B0609020204030204" pitchFamily="49" charset="0"/>
              </a:rPr>
              <a:t>z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6C2E3"/>
                </a:highlight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의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6C2E3"/>
                </a:highlight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값을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만듭니다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grid_x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norm.ppf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np.linspace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0.95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grid_y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norm.ppf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np.linspace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0.95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grid_x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grid_y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z_sample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z_sample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np.tile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z_sample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x_decoded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decoder.predict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z_sample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digit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x_decoded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digit_size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digit_size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digit_size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digit_size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digit_size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digit_size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digit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plt.figure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plt.imshow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Greys_r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605D0C9-BD35-4E78-89CC-B9F487395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67112" y="1119931"/>
            <a:ext cx="3663182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scipy.stats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norm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DEA1D7-4359-41EA-AF4F-51AD4208B6C1}"/>
              </a:ext>
            </a:extLst>
          </p:cNvPr>
          <p:cNvSpPr txBox="1"/>
          <p:nvPr/>
        </p:nvSpPr>
        <p:spPr>
          <a:xfrm>
            <a:off x="189718" y="3900315"/>
            <a:ext cx="3265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디코딩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</a:rPr>
              <a:t>28*28*1 -&gt; 28*28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569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0A713D0-10B3-428B-8908-6DAE8B749309}"/>
              </a:ext>
            </a:extLst>
          </p:cNvPr>
          <p:cNvSpPr/>
          <p:nvPr/>
        </p:nvSpPr>
        <p:spPr>
          <a:xfrm>
            <a:off x="3732551" y="269823"/>
            <a:ext cx="6325849" cy="60560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897123" y="160327"/>
            <a:ext cx="261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8.4.3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</a:t>
            </a:r>
            <a:r>
              <a:rPr lang="ko-KR" altLang="en-US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오토인코더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VAE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훈련하기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pic>
        <p:nvPicPr>
          <p:cNvPr id="6" name="그림 5" descr="키보드, 컴퓨터이(가) 표시된 사진&#10;&#10;자동 생성된 설명">
            <a:extLst>
              <a:ext uri="{FF2B5EF4-FFF2-40B4-BE49-F238E27FC236}">
                <a16:creationId xmlns:a16="http://schemas.microsoft.com/office/drawing/2014/main" id="{AE904925-A302-4AF6-BD54-7508B77AE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809" y="483492"/>
            <a:ext cx="5905747" cy="58320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BFC85C9-4C80-4855-BA53-4859F26888C5}"/>
              </a:ext>
            </a:extLst>
          </p:cNvPr>
          <p:cNvSpPr/>
          <p:nvPr/>
        </p:nvSpPr>
        <p:spPr>
          <a:xfrm>
            <a:off x="630681" y="1610406"/>
            <a:ext cx="2682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b="1" dirty="0">
                <a:solidFill>
                  <a:schemeClr val="bg1"/>
                </a:solidFill>
                <a:latin typeface="Consolas" panose="020B0609020204030204" pitchFamily="49" charset="0"/>
              </a:rPr>
              <a:t>15 × </a:t>
            </a:r>
            <a:r>
              <a:rPr lang="ko-KR" altLang="ko-KR" b="1">
                <a:solidFill>
                  <a:schemeClr val="bg1"/>
                </a:solidFill>
                <a:latin typeface="Consolas" panose="020B0609020204030204" pitchFamily="49" charset="0"/>
              </a:rPr>
              <a:t>15 </a:t>
            </a:r>
            <a:r>
              <a:rPr lang="ko-KR" altLang="ko-KR" b="1">
                <a:solidFill>
                  <a:schemeClr val="bg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숫자의</a:t>
            </a:r>
            <a:r>
              <a:rPr lang="en-US" altLang="ko-KR" b="1" dirty="0">
                <a:solidFill>
                  <a:schemeClr val="bg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그리드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1988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9301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897123" y="221740"/>
            <a:ext cx="30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적대적 생성 신경망 </a:t>
            </a: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GAN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565C0C-8FF8-4821-8A51-5535F6B1D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969" y="745795"/>
            <a:ext cx="2305050" cy="3057525"/>
          </a:xfrm>
          <a:prstGeom prst="rect">
            <a:avLst/>
          </a:prstGeom>
        </p:spPr>
      </p:pic>
      <p:grpSp>
        <p:nvGrpSpPr>
          <p:cNvPr id="9" name="그래픽 3" descr="강도">
            <a:extLst>
              <a:ext uri="{FF2B5EF4-FFF2-40B4-BE49-F238E27FC236}">
                <a16:creationId xmlns:a16="http://schemas.microsoft.com/office/drawing/2014/main" id="{550508F7-DEFC-480E-B114-E055927E6129}"/>
              </a:ext>
            </a:extLst>
          </p:cNvPr>
          <p:cNvGrpSpPr/>
          <p:nvPr/>
        </p:nvGrpSpPr>
        <p:grpSpPr>
          <a:xfrm>
            <a:off x="630681" y="1945038"/>
            <a:ext cx="914400" cy="914400"/>
            <a:chOff x="1230745" y="1427923"/>
            <a:chExt cx="914400" cy="914400"/>
          </a:xfrm>
          <a:solidFill>
            <a:srgbClr val="C3DDF4"/>
          </a:solidFill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510C8A24-CB96-48FE-B920-1EA7DFE0CF8A}"/>
                </a:ext>
              </a:extLst>
            </p:cNvPr>
            <p:cNvSpPr/>
            <p:nvPr/>
          </p:nvSpPr>
          <p:spPr>
            <a:xfrm>
              <a:off x="1915592" y="1827973"/>
              <a:ext cx="152444" cy="171450"/>
            </a:xfrm>
            <a:custGeom>
              <a:avLst/>
              <a:gdLst>
                <a:gd name="connsiteX0" fmla="*/ 117157 w 152444"/>
                <a:gd name="connsiteY0" fmla="*/ 0 h 171450"/>
                <a:gd name="connsiteX1" fmla="*/ 36195 w 152444"/>
                <a:gd name="connsiteY1" fmla="*/ 0 h 171450"/>
                <a:gd name="connsiteX2" fmla="*/ 0 w 152444"/>
                <a:gd name="connsiteY2" fmla="*/ 86677 h 171450"/>
                <a:gd name="connsiteX3" fmla="*/ 76200 w 152444"/>
                <a:gd name="connsiteY3" fmla="*/ 171450 h 171450"/>
                <a:gd name="connsiteX4" fmla="*/ 152400 w 152444"/>
                <a:gd name="connsiteY4" fmla="*/ 86677 h 171450"/>
                <a:gd name="connsiteX5" fmla="*/ 117157 w 152444"/>
                <a:gd name="connsiteY5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44" h="171450">
                  <a:moveTo>
                    <a:pt x="117157" y="0"/>
                  </a:moveTo>
                  <a:lnTo>
                    <a:pt x="36195" y="0"/>
                  </a:lnTo>
                  <a:cubicBezTo>
                    <a:pt x="14288" y="20955"/>
                    <a:pt x="0" y="56198"/>
                    <a:pt x="0" y="86677"/>
                  </a:cubicBezTo>
                  <a:cubicBezTo>
                    <a:pt x="0" y="133350"/>
                    <a:pt x="34290" y="171450"/>
                    <a:pt x="76200" y="171450"/>
                  </a:cubicBezTo>
                  <a:cubicBezTo>
                    <a:pt x="118110" y="171450"/>
                    <a:pt x="152400" y="133350"/>
                    <a:pt x="152400" y="86677"/>
                  </a:cubicBezTo>
                  <a:cubicBezTo>
                    <a:pt x="153352" y="56198"/>
                    <a:pt x="139065" y="20955"/>
                    <a:pt x="11715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F76DC96-E24A-4969-BE70-39F122871B23}"/>
                </a:ext>
              </a:extLst>
            </p:cNvPr>
            <p:cNvSpPr/>
            <p:nvPr/>
          </p:nvSpPr>
          <p:spPr>
            <a:xfrm>
              <a:off x="1960466" y="1675573"/>
              <a:ext cx="64556" cy="38100"/>
            </a:xfrm>
            <a:custGeom>
              <a:avLst/>
              <a:gdLst>
                <a:gd name="connsiteX0" fmla="*/ 13228 w 64556"/>
                <a:gd name="connsiteY0" fmla="*/ 38100 h 38100"/>
                <a:gd name="connsiteX1" fmla="*/ 51328 w 64556"/>
                <a:gd name="connsiteY1" fmla="*/ 38100 h 38100"/>
                <a:gd name="connsiteX2" fmla="*/ 63711 w 64556"/>
                <a:gd name="connsiteY2" fmla="*/ 13335 h 38100"/>
                <a:gd name="connsiteX3" fmla="*/ 55139 w 64556"/>
                <a:gd name="connsiteY3" fmla="*/ 0 h 38100"/>
                <a:gd name="connsiteX4" fmla="*/ 9418 w 64556"/>
                <a:gd name="connsiteY4" fmla="*/ 0 h 38100"/>
                <a:gd name="connsiteX5" fmla="*/ 846 w 64556"/>
                <a:gd name="connsiteY5" fmla="*/ 13335 h 38100"/>
                <a:gd name="connsiteX6" fmla="*/ 13228 w 64556"/>
                <a:gd name="connsiteY6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56" h="38100">
                  <a:moveTo>
                    <a:pt x="13228" y="38100"/>
                  </a:moveTo>
                  <a:lnTo>
                    <a:pt x="51328" y="38100"/>
                  </a:lnTo>
                  <a:lnTo>
                    <a:pt x="63711" y="13335"/>
                  </a:lnTo>
                  <a:cubicBezTo>
                    <a:pt x="66568" y="6668"/>
                    <a:pt x="61806" y="0"/>
                    <a:pt x="55139" y="0"/>
                  </a:cubicBezTo>
                  <a:lnTo>
                    <a:pt x="9418" y="0"/>
                  </a:lnTo>
                  <a:cubicBezTo>
                    <a:pt x="2751" y="0"/>
                    <a:pt x="-2011" y="7620"/>
                    <a:pt x="846" y="13335"/>
                  </a:cubicBezTo>
                  <a:lnTo>
                    <a:pt x="13228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A2BBD79-46AD-4C4E-8F07-3E69054784B3}"/>
                </a:ext>
              </a:extLst>
            </p:cNvPr>
            <p:cNvSpPr/>
            <p:nvPr/>
          </p:nvSpPr>
          <p:spPr>
            <a:xfrm>
              <a:off x="1308849" y="1637473"/>
              <a:ext cx="731520" cy="657225"/>
            </a:xfrm>
            <a:custGeom>
              <a:avLst/>
              <a:gdLst>
                <a:gd name="connsiteX0" fmla="*/ 731520 w 731520"/>
                <a:gd name="connsiteY0" fmla="*/ 133350 h 657225"/>
                <a:gd name="connsiteX1" fmla="*/ 693420 w 731520"/>
                <a:gd name="connsiteY1" fmla="*/ 95250 h 657225"/>
                <a:gd name="connsiteX2" fmla="*/ 609600 w 731520"/>
                <a:gd name="connsiteY2" fmla="*/ 95250 h 657225"/>
                <a:gd name="connsiteX3" fmla="*/ 467678 w 731520"/>
                <a:gd name="connsiteY3" fmla="*/ 5715 h 657225"/>
                <a:gd name="connsiteX4" fmla="*/ 447675 w 731520"/>
                <a:gd name="connsiteY4" fmla="*/ 0 h 657225"/>
                <a:gd name="connsiteX5" fmla="*/ 285750 w 731520"/>
                <a:gd name="connsiteY5" fmla="*/ 0 h 657225"/>
                <a:gd name="connsiteX6" fmla="*/ 252413 w 731520"/>
                <a:gd name="connsiteY6" fmla="*/ 20003 h 657225"/>
                <a:gd name="connsiteX7" fmla="*/ 190500 w 731520"/>
                <a:gd name="connsiteY7" fmla="*/ 134302 h 657225"/>
                <a:gd name="connsiteX8" fmla="*/ 205740 w 731520"/>
                <a:gd name="connsiteY8" fmla="*/ 185738 h 657225"/>
                <a:gd name="connsiteX9" fmla="*/ 223838 w 731520"/>
                <a:gd name="connsiteY9" fmla="*/ 190500 h 657225"/>
                <a:gd name="connsiteX10" fmla="*/ 257175 w 731520"/>
                <a:gd name="connsiteY10" fmla="*/ 170498 h 657225"/>
                <a:gd name="connsiteX11" fmla="*/ 308610 w 731520"/>
                <a:gd name="connsiteY11" fmla="*/ 76200 h 657225"/>
                <a:gd name="connsiteX12" fmla="*/ 364808 w 731520"/>
                <a:gd name="connsiteY12" fmla="*/ 76200 h 657225"/>
                <a:gd name="connsiteX13" fmla="*/ 196215 w 731520"/>
                <a:gd name="connsiteY13" fmla="*/ 390525 h 657225"/>
                <a:gd name="connsiteX14" fmla="*/ 38100 w 731520"/>
                <a:gd name="connsiteY14" fmla="*/ 390525 h 657225"/>
                <a:gd name="connsiteX15" fmla="*/ 0 w 731520"/>
                <a:gd name="connsiteY15" fmla="*/ 428625 h 657225"/>
                <a:gd name="connsiteX16" fmla="*/ 38100 w 731520"/>
                <a:gd name="connsiteY16" fmla="*/ 466725 h 657225"/>
                <a:gd name="connsiteX17" fmla="*/ 219075 w 731520"/>
                <a:gd name="connsiteY17" fmla="*/ 466725 h 657225"/>
                <a:gd name="connsiteX18" fmla="*/ 252413 w 731520"/>
                <a:gd name="connsiteY18" fmla="*/ 446723 h 657225"/>
                <a:gd name="connsiteX19" fmla="*/ 318135 w 731520"/>
                <a:gd name="connsiteY19" fmla="*/ 324803 h 657225"/>
                <a:gd name="connsiteX20" fmla="*/ 445770 w 731520"/>
                <a:gd name="connsiteY20" fmla="*/ 460058 h 657225"/>
                <a:gd name="connsiteX21" fmla="*/ 420053 w 731520"/>
                <a:gd name="connsiteY21" fmla="*/ 612458 h 657225"/>
                <a:gd name="connsiteX22" fmla="*/ 451485 w 731520"/>
                <a:gd name="connsiteY22" fmla="*/ 656273 h 657225"/>
                <a:gd name="connsiteX23" fmla="*/ 458153 w 731520"/>
                <a:gd name="connsiteY23" fmla="*/ 657225 h 657225"/>
                <a:gd name="connsiteX24" fmla="*/ 495300 w 731520"/>
                <a:gd name="connsiteY24" fmla="*/ 625793 h 657225"/>
                <a:gd name="connsiteX25" fmla="*/ 523875 w 731520"/>
                <a:gd name="connsiteY25" fmla="*/ 454342 h 657225"/>
                <a:gd name="connsiteX26" fmla="*/ 514350 w 731520"/>
                <a:gd name="connsiteY26" fmla="*/ 421958 h 657225"/>
                <a:gd name="connsiteX27" fmla="*/ 399098 w 731520"/>
                <a:gd name="connsiteY27" fmla="*/ 299085 h 657225"/>
                <a:gd name="connsiteX28" fmla="*/ 498158 w 731520"/>
                <a:gd name="connsiteY28" fmla="*/ 114300 h 657225"/>
                <a:gd name="connsiteX29" fmla="*/ 578168 w 731520"/>
                <a:gd name="connsiteY29" fmla="*/ 164783 h 657225"/>
                <a:gd name="connsiteX30" fmla="*/ 598170 w 731520"/>
                <a:gd name="connsiteY30" fmla="*/ 170498 h 657225"/>
                <a:gd name="connsiteX31" fmla="*/ 693420 w 731520"/>
                <a:gd name="connsiteY31" fmla="*/ 170498 h 657225"/>
                <a:gd name="connsiteX32" fmla="*/ 731520 w 731520"/>
                <a:gd name="connsiteY32" fmla="*/ 133350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31520" h="657225">
                  <a:moveTo>
                    <a:pt x="731520" y="133350"/>
                  </a:moveTo>
                  <a:cubicBezTo>
                    <a:pt x="731520" y="112395"/>
                    <a:pt x="714375" y="95250"/>
                    <a:pt x="693420" y="95250"/>
                  </a:cubicBezTo>
                  <a:lnTo>
                    <a:pt x="609600" y="95250"/>
                  </a:lnTo>
                  <a:lnTo>
                    <a:pt x="467678" y="5715"/>
                  </a:lnTo>
                  <a:cubicBezTo>
                    <a:pt x="461963" y="1905"/>
                    <a:pt x="455295" y="0"/>
                    <a:pt x="447675" y="0"/>
                  </a:cubicBezTo>
                  <a:lnTo>
                    <a:pt x="285750" y="0"/>
                  </a:lnTo>
                  <a:cubicBezTo>
                    <a:pt x="271463" y="0"/>
                    <a:pt x="259080" y="7620"/>
                    <a:pt x="252413" y="20003"/>
                  </a:cubicBezTo>
                  <a:lnTo>
                    <a:pt x="190500" y="134302"/>
                  </a:lnTo>
                  <a:cubicBezTo>
                    <a:pt x="180023" y="152400"/>
                    <a:pt x="187643" y="176213"/>
                    <a:pt x="205740" y="185738"/>
                  </a:cubicBezTo>
                  <a:cubicBezTo>
                    <a:pt x="211455" y="188595"/>
                    <a:pt x="218123" y="190500"/>
                    <a:pt x="223838" y="190500"/>
                  </a:cubicBezTo>
                  <a:cubicBezTo>
                    <a:pt x="237172" y="190500"/>
                    <a:pt x="250508" y="182880"/>
                    <a:pt x="257175" y="170498"/>
                  </a:cubicBezTo>
                  <a:lnTo>
                    <a:pt x="308610" y="76200"/>
                  </a:lnTo>
                  <a:lnTo>
                    <a:pt x="364808" y="76200"/>
                  </a:lnTo>
                  <a:lnTo>
                    <a:pt x="196215" y="390525"/>
                  </a:lnTo>
                  <a:lnTo>
                    <a:pt x="38100" y="390525"/>
                  </a:lnTo>
                  <a:cubicBezTo>
                    <a:pt x="17145" y="390525"/>
                    <a:pt x="0" y="407670"/>
                    <a:pt x="0" y="428625"/>
                  </a:cubicBezTo>
                  <a:cubicBezTo>
                    <a:pt x="0" y="449580"/>
                    <a:pt x="17145" y="466725"/>
                    <a:pt x="38100" y="466725"/>
                  </a:cubicBezTo>
                  <a:lnTo>
                    <a:pt x="219075" y="466725"/>
                  </a:lnTo>
                  <a:cubicBezTo>
                    <a:pt x="233363" y="466725"/>
                    <a:pt x="245745" y="459105"/>
                    <a:pt x="252413" y="446723"/>
                  </a:cubicBezTo>
                  <a:lnTo>
                    <a:pt x="318135" y="324803"/>
                  </a:lnTo>
                  <a:lnTo>
                    <a:pt x="445770" y="460058"/>
                  </a:lnTo>
                  <a:lnTo>
                    <a:pt x="420053" y="612458"/>
                  </a:lnTo>
                  <a:cubicBezTo>
                    <a:pt x="416243" y="633413"/>
                    <a:pt x="430530" y="652463"/>
                    <a:pt x="451485" y="656273"/>
                  </a:cubicBezTo>
                  <a:cubicBezTo>
                    <a:pt x="453390" y="656273"/>
                    <a:pt x="455295" y="657225"/>
                    <a:pt x="458153" y="657225"/>
                  </a:cubicBezTo>
                  <a:cubicBezTo>
                    <a:pt x="476250" y="657225"/>
                    <a:pt x="492443" y="643890"/>
                    <a:pt x="495300" y="625793"/>
                  </a:cubicBezTo>
                  <a:lnTo>
                    <a:pt x="523875" y="454342"/>
                  </a:lnTo>
                  <a:cubicBezTo>
                    <a:pt x="525780" y="442913"/>
                    <a:pt x="521970" y="430530"/>
                    <a:pt x="514350" y="421958"/>
                  </a:cubicBezTo>
                  <a:lnTo>
                    <a:pt x="399098" y="299085"/>
                  </a:lnTo>
                  <a:lnTo>
                    <a:pt x="498158" y="114300"/>
                  </a:lnTo>
                  <a:lnTo>
                    <a:pt x="578168" y="164783"/>
                  </a:lnTo>
                  <a:cubicBezTo>
                    <a:pt x="583883" y="168593"/>
                    <a:pt x="591503" y="170498"/>
                    <a:pt x="598170" y="170498"/>
                  </a:cubicBezTo>
                  <a:lnTo>
                    <a:pt x="693420" y="170498"/>
                  </a:lnTo>
                  <a:cubicBezTo>
                    <a:pt x="714375" y="171450"/>
                    <a:pt x="731520" y="154305"/>
                    <a:pt x="731520" y="133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F5241009-19B3-4B6C-A97B-0BD99CF288F3}"/>
                </a:ext>
              </a:extLst>
            </p:cNvPr>
            <p:cNvSpPr/>
            <p:nvPr/>
          </p:nvSpPr>
          <p:spPr>
            <a:xfrm>
              <a:off x="1747000" y="1475548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" name="그래픽 5" descr="경찰">
            <a:extLst>
              <a:ext uri="{FF2B5EF4-FFF2-40B4-BE49-F238E27FC236}">
                <a16:creationId xmlns:a16="http://schemas.microsoft.com/office/drawing/2014/main" id="{4F0D6ECB-43CE-4516-BE74-CE2F48978270}"/>
              </a:ext>
            </a:extLst>
          </p:cNvPr>
          <p:cNvGrpSpPr/>
          <p:nvPr/>
        </p:nvGrpSpPr>
        <p:grpSpPr>
          <a:xfrm>
            <a:off x="641740" y="3356154"/>
            <a:ext cx="914400" cy="914400"/>
            <a:chOff x="6744586" y="2971800"/>
            <a:chExt cx="914400" cy="9144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C217A3F-3525-429B-884A-460EF6962AB4}"/>
                </a:ext>
              </a:extLst>
            </p:cNvPr>
            <p:cNvSpPr/>
            <p:nvPr/>
          </p:nvSpPr>
          <p:spPr>
            <a:xfrm>
              <a:off x="6896986" y="3463766"/>
              <a:ext cx="609600" cy="289083"/>
            </a:xfrm>
            <a:custGeom>
              <a:avLst/>
              <a:gdLst>
                <a:gd name="connsiteX0" fmla="*/ 579120 w 609600"/>
                <a:gd name="connsiteY0" fmla="*/ 75724 h 289083"/>
                <a:gd name="connsiteX1" fmla="*/ 430530 w 609600"/>
                <a:gd name="connsiteY1" fmla="*/ 3334 h 289083"/>
                <a:gd name="connsiteX2" fmla="*/ 410528 w 609600"/>
                <a:gd name="connsiteY2" fmla="*/ 95 h 289083"/>
                <a:gd name="connsiteX3" fmla="*/ 383476 w 609600"/>
                <a:gd name="connsiteY3" fmla="*/ 81439 h 289083"/>
                <a:gd name="connsiteX4" fmla="*/ 377739 w 609600"/>
                <a:gd name="connsiteY4" fmla="*/ 84418 h 289083"/>
                <a:gd name="connsiteX5" fmla="*/ 375666 w 609600"/>
                <a:gd name="connsiteY5" fmla="*/ 83058 h 289083"/>
                <a:gd name="connsiteX6" fmla="*/ 304800 w 609600"/>
                <a:gd name="connsiteY6" fmla="*/ 12859 h 289083"/>
                <a:gd name="connsiteX7" fmla="*/ 234125 w 609600"/>
                <a:gd name="connsiteY7" fmla="*/ 82867 h 289083"/>
                <a:gd name="connsiteX8" fmla="*/ 227530 w 609600"/>
                <a:gd name="connsiteY8" fmla="*/ 83148 h 289083"/>
                <a:gd name="connsiteX9" fmla="*/ 226219 w 609600"/>
                <a:gd name="connsiteY9" fmla="*/ 81058 h 289083"/>
                <a:gd name="connsiteX10" fmla="*/ 202406 w 609600"/>
                <a:gd name="connsiteY10" fmla="*/ 0 h 289083"/>
                <a:gd name="connsiteX11" fmla="*/ 179070 w 609600"/>
                <a:gd name="connsiteY11" fmla="*/ 3334 h 289083"/>
                <a:gd name="connsiteX12" fmla="*/ 30480 w 609600"/>
                <a:gd name="connsiteY12" fmla="*/ 75724 h 289083"/>
                <a:gd name="connsiteX13" fmla="*/ 0 w 609600"/>
                <a:gd name="connsiteY13" fmla="*/ 136684 h 289083"/>
                <a:gd name="connsiteX14" fmla="*/ 0 w 609600"/>
                <a:gd name="connsiteY14" fmla="*/ 289084 h 289083"/>
                <a:gd name="connsiteX15" fmla="*/ 266700 w 609600"/>
                <a:gd name="connsiteY15" fmla="*/ 289084 h 289083"/>
                <a:gd name="connsiteX16" fmla="*/ 277273 w 609600"/>
                <a:gd name="connsiteY16" fmla="*/ 136684 h 289083"/>
                <a:gd name="connsiteX17" fmla="*/ 332708 w 609600"/>
                <a:gd name="connsiteY17" fmla="*/ 136684 h 289083"/>
                <a:gd name="connsiteX18" fmla="*/ 342900 w 609600"/>
                <a:gd name="connsiteY18" fmla="*/ 289084 h 289083"/>
                <a:gd name="connsiteX19" fmla="*/ 609600 w 609600"/>
                <a:gd name="connsiteY19" fmla="*/ 289084 h 289083"/>
                <a:gd name="connsiteX20" fmla="*/ 609600 w 609600"/>
                <a:gd name="connsiteY20" fmla="*/ 136684 h 289083"/>
                <a:gd name="connsiteX21" fmla="*/ 579120 w 609600"/>
                <a:gd name="connsiteY21" fmla="*/ 75724 h 289083"/>
                <a:gd name="connsiteX22" fmla="*/ 333375 w 609600"/>
                <a:gd name="connsiteY22" fmla="*/ 117634 h 289083"/>
                <a:gd name="connsiteX23" fmla="*/ 276225 w 609600"/>
                <a:gd name="connsiteY23" fmla="*/ 117634 h 289083"/>
                <a:gd name="connsiteX24" fmla="*/ 266700 w 609600"/>
                <a:gd name="connsiteY24" fmla="*/ 79534 h 289083"/>
                <a:gd name="connsiteX25" fmla="*/ 304800 w 609600"/>
                <a:gd name="connsiteY25" fmla="*/ 41434 h 289083"/>
                <a:gd name="connsiteX26" fmla="*/ 342900 w 609600"/>
                <a:gd name="connsiteY26" fmla="*/ 79534 h 289083"/>
                <a:gd name="connsiteX27" fmla="*/ 512921 w 609600"/>
                <a:gd name="connsiteY27" fmla="*/ 149066 h 289083"/>
                <a:gd name="connsiteX28" fmla="*/ 473583 w 609600"/>
                <a:gd name="connsiteY28" fmla="*/ 193834 h 289083"/>
                <a:gd name="connsiteX29" fmla="*/ 434340 w 609600"/>
                <a:gd name="connsiteY29" fmla="*/ 149066 h 289083"/>
                <a:gd name="connsiteX30" fmla="*/ 438341 w 609600"/>
                <a:gd name="connsiteY30" fmla="*/ 124682 h 289083"/>
                <a:gd name="connsiteX31" fmla="*/ 432911 w 609600"/>
                <a:gd name="connsiteY31" fmla="*/ 112490 h 289083"/>
                <a:gd name="connsiteX32" fmla="*/ 446342 w 609600"/>
                <a:gd name="connsiteY32" fmla="*/ 99060 h 289083"/>
                <a:gd name="connsiteX33" fmla="*/ 473583 w 609600"/>
                <a:gd name="connsiteY33" fmla="*/ 99060 h 289083"/>
                <a:gd name="connsiteX34" fmla="*/ 487109 w 609600"/>
                <a:gd name="connsiteY34" fmla="*/ 104203 h 289083"/>
                <a:gd name="connsiteX35" fmla="*/ 500825 w 609600"/>
                <a:gd name="connsiteY35" fmla="*/ 98869 h 289083"/>
                <a:gd name="connsiteX36" fmla="*/ 514350 w 609600"/>
                <a:gd name="connsiteY36" fmla="*/ 112490 h 289083"/>
                <a:gd name="connsiteX37" fmla="*/ 508921 w 609600"/>
                <a:gd name="connsiteY37" fmla="*/ 124682 h 289083"/>
                <a:gd name="connsiteX38" fmla="*/ 513017 w 609600"/>
                <a:gd name="connsiteY38" fmla="*/ 149066 h 28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09600" h="289083">
                  <a:moveTo>
                    <a:pt x="579120" y="75724"/>
                  </a:moveTo>
                  <a:cubicBezTo>
                    <a:pt x="537210" y="41434"/>
                    <a:pt x="483870" y="18574"/>
                    <a:pt x="430530" y="3334"/>
                  </a:cubicBezTo>
                  <a:cubicBezTo>
                    <a:pt x="424027" y="1408"/>
                    <a:pt x="417306" y="320"/>
                    <a:pt x="410528" y="95"/>
                  </a:cubicBezTo>
                  <a:lnTo>
                    <a:pt x="383476" y="81439"/>
                  </a:lnTo>
                  <a:cubicBezTo>
                    <a:pt x="382715" y="83846"/>
                    <a:pt x="380146" y="85180"/>
                    <a:pt x="377739" y="84418"/>
                  </a:cubicBezTo>
                  <a:cubicBezTo>
                    <a:pt x="376936" y="84165"/>
                    <a:pt x="376218" y="83693"/>
                    <a:pt x="375666" y="83058"/>
                  </a:cubicBezTo>
                  <a:lnTo>
                    <a:pt x="304800" y="12859"/>
                  </a:lnTo>
                  <a:lnTo>
                    <a:pt x="234125" y="82867"/>
                  </a:lnTo>
                  <a:cubicBezTo>
                    <a:pt x="232380" y="84766"/>
                    <a:pt x="229429" y="84892"/>
                    <a:pt x="227530" y="83148"/>
                  </a:cubicBezTo>
                  <a:cubicBezTo>
                    <a:pt x="226913" y="82581"/>
                    <a:pt x="226461" y="81860"/>
                    <a:pt x="226219" y="81058"/>
                  </a:cubicBezTo>
                  <a:lnTo>
                    <a:pt x="202406" y="0"/>
                  </a:lnTo>
                  <a:cubicBezTo>
                    <a:pt x="194522" y="174"/>
                    <a:pt x="186687" y="1293"/>
                    <a:pt x="179070" y="3334"/>
                  </a:cubicBezTo>
                  <a:cubicBezTo>
                    <a:pt x="125800" y="18879"/>
                    <a:pt x="75555" y="43357"/>
                    <a:pt x="30480" y="75724"/>
                  </a:cubicBezTo>
                  <a:cubicBezTo>
                    <a:pt x="11687" y="90441"/>
                    <a:pt x="497" y="112820"/>
                    <a:pt x="0" y="136684"/>
                  </a:cubicBezTo>
                  <a:lnTo>
                    <a:pt x="0" y="289084"/>
                  </a:lnTo>
                  <a:lnTo>
                    <a:pt x="266700" y="289084"/>
                  </a:lnTo>
                  <a:lnTo>
                    <a:pt x="277273" y="136684"/>
                  </a:lnTo>
                  <a:lnTo>
                    <a:pt x="332708" y="136684"/>
                  </a:lnTo>
                  <a:lnTo>
                    <a:pt x="342900" y="289084"/>
                  </a:lnTo>
                  <a:lnTo>
                    <a:pt x="609600" y="289084"/>
                  </a:lnTo>
                  <a:lnTo>
                    <a:pt x="609600" y="136684"/>
                  </a:lnTo>
                  <a:cubicBezTo>
                    <a:pt x="609103" y="112820"/>
                    <a:pt x="597913" y="90441"/>
                    <a:pt x="579120" y="75724"/>
                  </a:cubicBezTo>
                  <a:close/>
                  <a:moveTo>
                    <a:pt x="333375" y="117634"/>
                  </a:moveTo>
                  <a:lnTo>
                    <a:pt x="276225" y="117634"/>
                  </a:lnTo>
                  <a:lnTo>
                    <a:pt x="266700" y="79534"/>
                  </a:lnTo>
                  <a:lnTo>
                    <a:pt x="304800" y="41434"/>
                  </a:lnTo>
                  <a:lnTo>
                    <a:pt x="342900" y="79534"/>
                  </a:lnTo>
                  <a:close/>
                  <a:moveTo>
                    <a:pt x="512921" y="149066"/>
                  </a:moveTo>
                  <a:cubicBezTo>
                    <a:pt x="512921" y="182880"/>
                    <a:pt x="473583" y="193834"/>
                    <a:pt x="473583" y="193834"/>
                  </a:cubicBezTo>
                  <a:cubicBezTo>
                    <a:pt x="473583" y="193834"/>
                    <a:pt x="434340" y="182880"/>
                    <a:pt x="434340" y="149066"/>
                  </a:cubicBezTo>
                  <a:cubicBezTo>
                    <a:pt x="434340" y="135541"/>
                    <a:pt x="438341" y="135541"/>
                    <a:pt x="438341" y="124682"/>
                  </a:cubicBezTo>
                  <a:cubicBezTo>
                    <a:pt x="437658" y="120205"/>
                    <a:pt x="435782" y="115994"/>
                    <a:pt x="432911" y="112490"/>
                  </a:cubicBezTo>
                  <a:lnTo>
                    <a:pt x="446342" y="99060"/>
                  </a:lnTo>
                  <a:cubicBezTo>
                    <a:pt x="454072" y="106063"/>
                    <a:pt x="465853" y="106063"/>
                    <a:pt x="473583" y="99060"/>
                  </a:cubicBezTo>
                  <a:cubicBezTo>
                    <a:pt x="477333" y="102334"/>
                    <a:pt x="482131" y="104158"/>
                    <a:pt x="487109" y="104203"/>
                  </a:cubicBezTo>
                  <a:cubicBezTo>
                    <a:pt x="492190" y="104223"/>
                    <a:pt x="497092" y="102318"/>
                    <a:pt x="500825" y="98869"/>
                  </a:cubicBezTo>
                  <a:lnTo>
                    <a:pt x="514350" y="112490"/>
                  </a:lnTo>
                  <a:cubicBezTo>
                    <a:pt x="511522" y="116019"/>
                    <a:pt x="509651" y="120219"/>
                    <a:pt x="508921" y="124682"/>
                  </a:cubicBezTo>
                  <a:cubicBezTo>
                    <a:pt x="508921" y="135541"/>
                    <a:pt x="513017" y="135541"/>
                    <a:pt x="513017" y="1490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CB351CA-B425-4515-8990-D9825EDD2A56}"/>
                </a:ext>
              </a:extLst>
            </p:cNvPr>
            <p:cNvSpPr/>
            <p:nvPr/>
          </p:nvSpPr>
          <p:spPr>
            <a:xfrm>
              <a:off x="7049357" y="3236214"/>
              <a:ext cx="304828" cy="182752"/>
            </a:xfrm>
            <a:custGeom>
              <a:avLst/>
              <a:gdLst>
                <a:gd name="connsiteX0" fmla="*/ 156048 w 304828"/>
                <a:gd name="connsiteY0" fmla="*/ 47625 h 182752"/>
                <a:gd name="connsiteX1" fmla="*/ 3077 w 304828"/>
                <a:gd name="connsiteY1" fmla="*/ 0 h 182752"/>
                <a:gd name="connsiteX2" fmla="*/ 122107 w 304828"/>
                <a:gd name="connsiteY2" fmla="*/ 179676 h 182752"/>
                <a:gd name="connsiteX3" fmla="*/ 301783 w 304828"/>
                <a:gd name="connsiteY3" fmla="*/ 60645 h 182752"/>
                <a:gd name="connsiteX4" fmla="*/ 304829 w 304828"/>
                <a:gd name="connsiteY4" fmla="*/ 30861 h 182752"/>
                <a:gd name="connsiteX5" fmla="*/ 302448 w 304828"/>
                <a:gd name="connsiteY5" fmla="*/ 4763 h 182752"/>
                <a:gd name="connsiteX6" fmla="*/ 156048 w 304828"/>
                <a:gd name="connsiteY6" fmla="*/ 47625 h 18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828" h="182752">
                  <a:moveTo>
                    <a:pt x="156048" y="47625"/>
                  </a:moveTo>
                  <a:cubicBezTo>
                    <a:pt x="101418" y="47567"/>
                    <a:pt x="48086" y="30963"/>
                    <a:pt x="3077" y="0"/>
                  </a:cubicBezTo>
                  <a:cubicBezTo>
                    <a:pt x="-13670" y="82486"/>
                    <a:pt x="39622" y="162929"/>
                    <a:pt x="122107" y="179676"/>
                  </a:cubicBezTo>
                  <a:cubicBezTo>
                    <a:pt x="204593" y="196422"/>
                    <a:pt x="285036" y="143130"/>
                    <a:pt x="301783" y="60645"/>
                  </a:cubicBezTo>
                  <a:cubicBezTo>
                    <a:pt x="303774" y="50841"/>
                    <a:pt x="304794" y="40865"/>
                    <a:pt x="304829" y="30861"/>
                  </a:cubicBezTo>
                  <a:cubicBezTo>
                    <a:pt x="304767" y="22110"/>
                    <a:pt x="303970" y="13380"/>
                    <a:pt x="302448" y="4763"/>
                  </a:cubicBezTo>
                  <a:cubicBezTo>
                    <a:pt x="258753" y="32759"/>
                    <a:pt x="207944" y="47635"/>
                    <a:pt x="156048" y="476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BAEB03C-FDD9-4805-AC5C-8178B0F0F871}"/>
                </a:ext>
              </a:extLst>
            </p:cNvPr>
            <p:cNvSpPr/>
            <p:nvPr/>
          </p:nvSpPr>
          <p:spPr>
            <a:xfrm>
              <a:off x="6992277" y="3008547"/>
              <a:ext cx="428157" cy="246708"/>
            </a:xfrm>
            <a:custGeom>
              <a:avLst/>
              <a:gdLst>
                <a:gd name="connsiteX0" fmla="*/ 410486 w 428157"/>
                <a:gd name="connsiteY0" fmla="*/ 72028 h 246708"/>
                <a:gd name="connsiteX1" fmla="*/ 321428 w 428157"/>
                <a:gd name="connsiteY1" fmla="*/ 47644 h 246708"/>
                <a:gd name="connsiteX2" fmla="*/ 225320 w 428157"/>
                <a:gd name="connsiteY2" fmla="*/ 2781 h 246708"/>
                <a:gd name="connsiteX3" fmla="*/ 203222 w 428157"/>
                <a:gd name="connsiteY3" fmla="*/ 2781 h 246708"/>
                <a:gd name="connsiteX4" fmla="*/ 107115 w 428157"/>
                <a:gd name="connsiteY4" fmla="*/ 47644 h 246708"/>
                <a:gd name="connsiteX5" fmla="*/ 18056 w 428157"/>
                <a:gd name="connsiteY5" fmla="*/ 72028 h 246708"/>
                <a:gd name="connsiteX6" fmla="*/ 553 w 428157"/>
                <a:gd name="connsiteY6" fmla="*/ 99529 h 246708"/>
                <a:gd name="connsiteX7" fmla="*/ 6722 w 428157"/>
                <a:gd name="connsiteY7" fmla="*/ 110795 h 246708"/>
                <a:gd name="connsiteX8" fmla="*/ 44822 w 428157"/>
                <a:gd name="connsiteY8" fmla="*/ 148895 h 246708"/>
                <a:gd name="connsiteX9" fmla="*/ 44822 w 428157"/>
                <a:gd name="connsiteY9" fmla="*/ 161373 h 246708"/>
                <a:gd name="connsiteX10" fmla="*/ 62634 w 428157"/>
                <a:gd name="connsiteY10" fmla="*/ 195282 h 246708"/>
                <a:gd name="connsiteX11" fmla="*/ 74921 w 428157"/>
                <a:gd name="connsiteY11" fmla="*/ 203759 h 246708"/>
                <a:gd name="connsiteX12" fmla="*/ 344574 w 428157"/>
                <a:gd name="connsiteY12" fmla="*/ 207950 h 246708"/>
                <a:gd name="connsiteX13" fmla="*/ 364290 w 428157"/>
                <a:gd name="connsiteY13" fmla="*/ 195186 h 246708"/>
                <a:gd name="connsiteX14" fmla="*/ 383340 w 428157"/>
                <a:gd name="connsiteY14" fmla="*/ 160515 h 246708"/>
                <a:gd name="connsiteX15" fmla="*/ 383340 w 428157"/>
                <a:gd name="connsiteY15" fmla="*/ 149181 h 246708"/>
                <a:gd name="connsiteX16" fmla="*/ 421440 w 428157"/>
                <a:gd name="connsiteY16" fmla="*/ 111081 h 246708"/>
                <a:gd name="connsiteX17" fmla="*/ 421372 w 428157"/>
                <a:gd name="connsiteY17" fmla="*/ 78482 h 246708"/>
                <a:gd name="connsiteX18" fmla="*/ 410105 w 428157"/>
                <a:gd name="connsiteY18" fmla="*/ 72314 h 246708"/>
                <a:gd name="connsiteX19" fmla="*/ 248561 w 428157"/>
                <a:gd name="connsiteY19" fmla="*/ 112700 h 246708"/>
                <a:gd name="connsiteX20" fmla="*/ 213890 w 428157"/>
                <a:gd name="connsiteY20" fmla="*/ 152133 h 246708"/>
                <a:gd name="connsiteX21" fmla="*/ 179219 w 428157"/>
                <a:gd name="connsiteY21" fmla="*/ 112700 h 246708"/>
                <a:gd name="connsiteX22" fmla="*/ 182744 w 428157"/>
                <a:gd name="connsiteY22" fmla="*/ 91173 h 246708"/>
                <a:gd name="connsiteX23" fmla="*/ 177981 w 428157"/>
                <a:gd name="connsiteY23" fmla="*/ 80410 h 246708"/>
                <a:gd name="connsiteX24" fmla="*/ 190459 w 428157"/>
                <a:gd name="connsiteY24" fmla="*/ 68504 h 246708"/>
                <a:gd name="connsiteX25" fmla="*/ 202460 w 428157"/>
                <a:gd name="connsiteY25" fmla="*/ 73171 h 246708"/>
                <a:gd name="connsiteX26" fmla="*/ 214462 w 428157"/>
                <a:gd name="connsiteY26" fmla="*/ 68694 h 246708"/>
                <a:gd name="connsiteX27" fmla="*/ 226463 w 428157"/>
                <a:gd name="connsiteY27" fmla="*/ 73171 h 246708"/>
                <a:gd name="connsiteX28" fmla="*/ 238084 w 428157"/>
                <a:gd name="connsiteY28" fmla="*/ 68504 h 246708"/>
                <a:gd name="connsiteX29" fmla="*/ 249990 w 428157"/>
                <a:gd name="connsiteY29" fmla="*/ 80410 h 246708"/>
                <a:gd name="connsiteX30" fmla="*/ 245228 w 428157"/>
                <a:gd name="connsiteY30" fmla="*/ 91173 h 246708"/>
                <a:gd name="connsiteX31" fmla="*/ 248942 w 428157"/>
                <a:gd name="connsiteY31" fmla="*/ 112700 h 24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28157" h="246708">
                  <a:moveTo>
                    <a:pt x="410486" y="72028"/>
                  </a:moveTo>
                  <a:cubicBezTo>
                    <a:pt x="380302" y="65845"/>
                    <a:pt x="350552" y="57700"/>
                    <a:pt x="321428" y="47644"/>
                  </a:cubicBezTo>
                  <a:cubicBezTo>
                    <a:pt x="299997" y="39453"/>
                    <a:pt x="246942" y="14211"/>
                    <a:pt x="225320" y="2781"/>
                  </a:cubicBezTo>
                  <a:cubicBezTo>
                    <a:pt x="218422" y="-927"/>
                    <a:pt x="210121" y="-927"/>
                    <a:pt x="203222" y="2781"/>
                  </a:cubicBezTo>
                  <a:cubicBezTo>
                    <a:pt x="181601" y="14211"/>
                    <a:pt x="128546" y="39453"/>
                    <a:pt x="107115" y="47644"/>
                  </a:cubicBezTo>
                  <a:cubicBezTo>
                    <a:pt x="77991" y="57700"/>
                    <a:pt x="48241" y="65845"/>
                    <a:pt x="18056" y="72028"/>
                  </a:cubicBezTo>
                  <a:cubicBezTo>
                    <a:pt x="5629" y="74789"/>
                    <a:pt x="-2207" y="87101"/>
                    <a:pt x="553" y="99529"/>
                  </a:cubicBezTo>
                  <a:cubicBezTo>
                    <a:pt x="1500" y="103793"/>
                    <a:pt x="3639" y="107700"/>
                    <a:pt x="6722" y="110795"/>
                  </a:cubicBezTo>
                  <a:lnTo>
                    <a:pt x="44822" y="148895"/>
                  </a:lnTo>
                  <a:lnTo>
                    <a:pt x="44822" y="161373"/>
                  </a:lnTo>
                  <a:cubicBezTo>
                    <a:pt x="44832" y="174914"/>
                    <a:pt x="51489" y="187588"/>
                    <a:pt x="62634" y="195282"/>
                  </a:cubicBezTo>
                  <a:lnTo>
                    <a:pt x="74921" y="203759"/>
                  </a:lnTo>
                  <a:cubicBezTo>
                    <a:pt x="155718" y="259461"/>
                    <a:pt x="262084" y="261114"/>
                    <a:pt x="344574" y="207950"/>
                  </a:cubicBezTo>
                  <a:lnTo>
                    <a:pt x="364290" y="195186"/>
                  </a:lnTo>
                  <a:cubicBezTo>
                    <a:pt x="376130" y="187627"/>
                    <a:pt x="383309" y="174563"/>
                    <a:pt x="383340" y="160515"/>
                  </a:cubicBezTo>
                  <a:lnTo>
                    <a:pt x="383340" y="149181"/>
                  </a:lnTo>
                  <a:lnTo>
                    <a:pt x="421440" y="111081"/>
                  </a:lnTo>
                  <a:cubicBezTo>
                    <a:pt x="430423" y="102060"/>
                    <a:pt x="430392" y="87465"/>
                    <a:pt x="421372" y="78482"/>
                  </a:cubicBezTo>
                  <a:cubicBezTo>
                    <a:pt x="418276" y="75400"/>
                    <a:pt x="414370" y="73261"/>
                    <a:pt x="410105" y="72314"/>
                  </a:cubicBezTo>
                  <a:close/>
                  <a:moveTo>
                    <a:pt x="248561" y="112700"/>
                  </a:moveTo>
                  <a:cubicBezTo>
                    <a:pt x="248561" y="142513"/>
                    <a:pt x="213890" y="152133"/>
                    <a:pt x="213890" y="152133"/>
                  </a:cubicBezTo>
                  <a:cubicBezTo>
                    <a:pt x="213890" y="152133"/>
                    <a:pt x="179219" y="142608"/>
                    <a:pt x="179219" y="112700"/>
                  </a:cubicBezTo>
                  <a:cubicBezTo>
                    <a:pt x="179219" y="100698"/>
                    <a:pt x="182744" y="100698"/>
                    <a:pt x="182744" y="91173"/>
                  </a:cubicBezTo>
                  <a:cubicBezTo>
                    <a:pt x="182136" y="87227"/>
                    <a:pt x="180493" y="83513"/>
                    <a:pt x="177981" y="80410"/>
                  </a:cubicBezTo>
                  <a:lnTo>
                    <a:pt x="190459" y="68504"/>
                  </a:lnTo>
                  <a:cubicBezTo>
                    <a:pt x="193712" y="71543"/>
                    <a:pt x="198009" y="73214"/>
                    <a:pt x="202460" y="73171"/>
                  </a:cubicBezTo>
                  <a:cubicBezTo>
                    <a:pt x="206874" y="73201"/>
                    <a:pt x="211145" y="71607"/>
                    <a:pt x="214462" y="68694"/>
                  </a:cubicBezTo>
                  <a:cubicBezTo>
                    <a:pt x="217800" y="71570"/>
                    <a:pt x="222057" y="73158"/>
                    <a:pt x="226463" y="73171"/>
                  </a:cubicBezTo>
                  <a:cubicBezTo>
                    <a:pt x="230783" y="73118"/>
                    <a:pt x="234927" y="71453"/>
                    <a:pt x="238084" y="68504"/>
                  </a:cubicBezTo>
                  <a:lnTo>
                    <a:pt x="249990" y="80410"/>
                  </a:lnTo>
                  <a:cubicBezTo>
                    <a:pt x="247499" y="83526"/>
                    <a:pt x="245857" y="87234"/>
                    <a:pt x="245228" y="91173"/>
                  </a:cubicBezTo>
                  <a:cubicBezTo>
                    <a:pt x="245418" y="100698"/>
                    <a:pt x="248942" y="100698"/>
                    <a:pt x="248942" y="1127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02ED47E-F1CF-495C-B1FD-B0CA29712459}"/>
              </a:ext>
            </a:extLst>
          </p:cNvPr>
          <p:cNvSpPr txBox="1"/>
          <p:nvPr/>
        </p:nvSpPr>
        <p:spPr>
          <a:xfrm>
            <a:off x="1723820" y="903824"/>
            <a:ext cx="8145193" cy="4286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</a:rPr>
              <a:t>이미지의 잠재공간을 학습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</a:rPr>
              <a:t>   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GAN</a:t>
            </a:r>
            <a:r>
              <a:rPr lang="ko-KR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의 네트워크</a:t>
            </a:r>
            <a:endParaRPr lang="en-US" altLang="ko-KR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900" b="1" dirty="0">
                <a:solidFill>
                  <a:schemeClr val="bg1"/>
                </a:solidFill>
              </a:rPr>
              <a:t>생성자 네트워크 </a:t>
            </a:r>
            <a:r>
              <a:rPr lang="en-US" altLang="ko-KR" sz="1900" dirty="0">
                <a:solidFill>
                  <a:schemeClr val="bg1"/>
                </a:solidFill>
              </a:rPr>
              <a:t>generator :</a:t>
            </a:r>
          </a:p>
          <a:p>
            <a:pPr>
              <a:lnSpc>
                <a:spcPct val="150000"/>
              </a:lnSpc>
            </a:pPr>
            <a:r>
              <a:rPr lang="en-US" altLang="ko-KR" sz="1900" dirty="0">
                <a:solidFill>
                  <a:schemeClr val="bg1"/>
                </a:solidFill>
              </a:rPr>
              <a:t>	</a:t>
            </a:r>
            <a:r>
              <a:rPr lang="ko-KR" altLang="en-US" sz="1900" dirty="0">
                <a:solidFill>
                  <a:schemeClr val="bg1"/>
                </a:solidFill>
              </a:rPr>
              <a:t>랜덤 벡터</a:t>
            </a:r>
            <a:r>
              <a:rPr lang="en-US" altLang="ko-KR" sz="1900" dirty="0">
                <a:solidFill>
                  <a:schemeClr val="bg1"/>
                </a:solidFill>
              </a:rPr>
              <a:t>(</a:t>
            </a:r>
            <a:r>
              <a:rPr lang="ko-KR" altLang="en-US" sz="1900" dirty="0">
                <a:solidFill>
                  <a:schemeClr val="bg1"/>
                </a:solidFill>
              </a:rPr>
              <a:t>잠재공간의 무작위 포인터</a:t>
            </a:r>
            <a:r>
              <a:rPr lang="en-US" altLang="ko-KR" sz="1900" dirty="0">
                <a:solidFill>
                  <a:schemeClr val="bg1"/>
                </a:solidFill>
              </a:rPr>
              <a:t>)</a:t>
            </a:r>
            <a:r>
              <a:rPr lang="ko-KR" altLang="en-US" sz="1900" dirty="0">
                <a:solidFill>
                  <a:schemeClr val="bg1"/>
                </a:solidFill>
              </a:rPr>
              <a:t>를 입력으로 받아 </a:t>
            </a:r>
            <a:endParaRPr lang="en-US" altLang="ko-KR" sz="19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900" dirty="0">
                <a:solidFill>
                  <a:schemeClr val="bg1"/>
                </a:solidFill>
              </a:rPr>
              <a:t>	</a:t>
            </a:r>
            <a:r>
              <a:rPr lang="ko-KR" altLang="en-US" sz="1900" dirty="0">
                <a:solidFill>
                  <a:schemeClr val="bg1"/>
                </a:solidFill>
              </a:rPr>
              <a:t>합성된</a:t>
            </a:r>
            <a:r>
              <a:rPr lang="en-US" altLang="ko-KR" sz="1900" dirty="0">
                <a:solidFill>
                  <a:schemeClr val="bg1"/>
                </a:solidFill>
              </a:rPr>
              <a:t> </a:t>
            </a:r>
            <a:r>
              <a:rPr lang="ko-KR" altLang="en-US" sz="1900" dirty="0">
                <a:solidFill>
                  <a:schemeClr val="bg1"/>
                </a:solidFill>
              </a:rPr>
              <a:t>이미지로 디코딩</a:t>
            </a:r>
            <a:endParaRPr lang="en-US" altLang="ko-KR" sz="19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900" b="1" dirty="0" err="1">
                <a:solidFill>
                  <a:schemeClr val="bg1"/>
                </a:solidFill>
              </a:rPr>
              <a:t>판별자</a:t>
            </a:r>
            <a:r>
              <a:rPr lang="ko-KR" altLang="en-US" sz="1900" b="1" dirty="0">
                <a:solidFill>
                  <a:schemeClr val="bg1"/>
                </a:solidFill>
              </a:rPr>
              <a:t> 네트워크 </a:t>
            </a:r>
            <a:r>
              <a:rPr lang="en-US" altLang="ko-KR" sz="1900" dirty="0">
                <a:solidFill>
                  <a:schemeClr val="bg1"/>
                </a:solidFill>
              </a:rPr>
              <a:t>discriminator :</a:t>
            </a:r>
          </a:p>
          <a:p>
            <a:pPr>
              <a:lnSpc>
                <a:spcPct val="150000"/>
              </a:lnSpc>
            </a:pPr>
            <a:r>
              <a:rPr lang="en-US" altLang="ko-KR" sz="1900" dirty="0">
                <a:solidFill>
                  <a:schemeClr val="bg1"/>
                </a:solidFill>
              </a:rPr>
              <a:t>	</a:t>
            </a:r>
            <a:r>
              <a:rPr lang="ko-KR" altLang="en-US" sz="1900" dirty="0">
                <a:solidFill>
                  <a:schemeClr val="bg1"/>
                </a:solidFill>
              </a:rPr>
              <a:t>이미지를 </a:t>
            </a:r>
            <a:r>
              <a:rPr lang="ko-KR" altLang="en-US" sz="1900" dirty="0" err="1">
                <a:solidFill>
                  <a:schemeClr val="bg1"/>
                </a:solidFill>
              </a:rPr>
              <a:t>입력받아</a:t>
            </a:r>
            <a:r>
              <a:rPr lang="ko-KR" altLang="en-US" sz="1900" dirty="0">
                <a:solidFill>
                  <a:schemeClr val="bg1"/>
                </a:solidFill>
              </a:rPr>
              <a:t> 원본 이미지인지 생성자가 만든 </a:t>
            </a:r>
            <a:endParaRPr lang="en-US" altLang="ko-KR" sz="19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900" dirty="0">
                <a:solidFill>
                  <a:schemeClr val="bg1"/>
                </a:solidFill>
              </a:rPr>
              <a:t>	</a:t>
            </a:r>
            <a:r>
              <a:rPr lang="ko-KR" altLang="en-US" sz="1900" dirty="0">
                <a:solidFill>
                  <a:schemeClr val="bg1"/>
                </a:solidFill>
              </a:rPr>
              <a:t>이미지인지 판별</a:t>
            </a:r>
            <a:endParaRPr lang="en-US" altLang="ko-KR" sz="19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F0CA7EB-6E99-4EB8-A3C5-578E876B4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980" y="4422862"/>
            <a:ext cx="6470654" cy="293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59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" y="3"/>
            <a:ext cx="5594888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7.1.2 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다중 입력 모델</a:t>
            </a: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3010" y="4440265"/>
            <a:ext cx="2991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자연어 질문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1430" y="4522922"/>
            <a:ext cx="2991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참고 텍스트</a:t>
            </a:r>
            <a:endParaRPr lang="en-US" altLang="ko-KR" sz="40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Ex) </a:t>
            </a:r>
            <a:r>
              <a:rPr lang="ko-KR" altLang="en-US" sz="2400" dirty="0" smtClean="0">
                <a:solidFill>
                  <a:schemeClr val="bg1"/>
                </a:solidFill>
              </a:rPr>
              <a:t>뉴스 기사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2731" y="1415513"/>
            <a:ext cx="4254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질문 결과 답변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 rot="12509885">
            <a:off x="3434165" y="2382597"/>
            <a:ext cx="1077132" cy="140499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8765909">
            <a:off x="6849612" y="2373473"/>
            <a:ext cx="1077132" cy="1404995"/>
          </a:xfrm>
          <a:prstGeom prst="downArrow">
            <a:avLst>
              <a:gd name="adj1" fmla="val 48627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65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897123" y="221740"/>
            <a:ext cx="30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적대적 생성 신경망 </a:t>
            </a: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GAN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1D738C-012D-449F-A5FE-386EB3607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83" y="1509833"/>
            <a:ext cx="11127285" cy="3980643"/>
          </a:xfrm>
          <a:prstGeom prst="rect">
            <a:avLst/>
          </a:prstGeom>
          <a:solidFill>
            <a:srgbClr val="002060"/>
          </a:solidFill>
        </p:spPr>
      </p:pic>
      <p:grpSp>
        <p:nvGrpSpPr>
          <p:cNvPr id="9" name="그래픽 3" descr="강도">
            <a:extLst>
              <a:ext uri="{FF2B5EF4-FFF2-40B4-BE49-F238E27FC236}">
                <a16:creationId xmlns:a16="http://schemas.microsoft.com/office/drawing/2014/main" id="{550508F7-DEFC-480E-B114-E055927E6129}"/>
              </a:ext>
            </a:extLst>
          </p:cNvPr>
          <p:cNvGrpSpPr/>
          <p:nvPr/>
        </p:nvGrpSpPr>
        <p:grpSpPr>
          <a:xfrm>
            <a:off x="3159029" y="4513042"/>
            <a:ext cx="1005517" cy="1009036"/>
            <a:chOff x="1230745" y="1427923"/>
            <a:chExt cx="914400" cy="914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510C8A24-CB96-48FE-B920-1EA7DFE0CF8A}"/>
                </a:ext>
              </a:extLst>
            </p:cNvPr>
            <p:cNvSpPr/>
            <p:nvPr/>
          </p:nvSpPr>
          <p:spPr>
            <a:xfrm>
              <a:off x="1915592" y="1827973"/>
              <a:ext cx="152444" cy="171450"/>
            </a:xfrm>
            <a:custGeom>
              <a:avLst/>
              <a:gdLst>
                <a:gd name="connsiteX0" fmla="*/ 117157 w 152444"/>
                <a:gd name="connsiteY0" fmla="*/ 0 h 171450"/>
                <a:gd name="connsiteX1" fmla="*/ 36195 w 152444"/>
                <a:gd name="connsiteY1" fmla="*/ 0 h 171450"/>
                <a:gd name="connsiteX2" fmla="*/ 0 w 152444"/>
                <a:gd name="connsiteY2" fmla="*/ 86677 h 171450"/>
                <a:gd name="connsiteX3" fmla="*/ 76200 w 152444"/>
                <a:gd name="connsiteY3" fmla="*/ 171450 h 171450"/>
                <a:gd name="connsiteX4" fmla="*/ 152400 w 152444"/>
                <a:gd name="connsiteY4" fmla="*/ 86677 h 171450"/>
                <a:gd name="connsiteX5" fmla="*/ 117157 w 152444"/>
                <a:gd name="connsiteY5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44" h="171450">
                  <a:moveTo>
                    <a:pt x="117157" y="0"/>
                  </a:moveTo>
                  <a:lnTo>
                    <a:pt x="36195" y="0"/>
                  </a:lnTo>
                  <a:cubicBezTo>
                    <a:pt x="14288" y="20955"/>
                    <a:pt x="0" y="56198"/>
                    <a:pt x="0" y="86677"/>
                  </a:cubicBezTo>
                  <a:cubicBezTo>
                    <a:pt x="0" y="133350"/>
                    <a:pt x="34290" y="171450"/>
                    <a:pt x="76200" y="171450"/>
                  </a:cubicBezTo>
                  <a:cubicBezTo>
                    <a:pt x="118110" y="171450"/>
                    <a:pt x="152400" y="133350"/>
                    <a:pt x="152400" y="86677"/>
                  </a:cubicBezTo>
                  <a:cubicBezTo>
                    <a:pt x="153352" y="56198"/>
                    <a:pt x="139065" y="20955"/>
                    <a:pt x="117157" y="0"/>
                  </a:cubicBez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F76DC96-E24A-4969-BE70-39F122871B23}"/>
                </a:ext>
              </a:extLst>
            </p:cNvPr>
            <p:cNvSpPr/>
            <p:nvPr/>
          </p:nvSpPr>
          <p:spPr>
            <a:xfrm>
              <a:off x="1960466" y="1675573"/>
              <a:ext cx="64556" cy="38100"/>
            </a:xfrm>
            <a:custGeom>
              <a:avLst/>
              <a:gdLst>
                <a:gd name="connsiteX0" fmla="*/ 13228 w 64556"/>
                <a:gd name="connsiteY0" fmla="*/ 38100 h 38100"/>
                <a:gd name="connsiteX1" fmla="*/ 51328 w 64556"/>
                <a:gd name="connsiteY1" fmla="*/ 38100 h 38100"/>
                <a:gd name="connsiteX2" fmla="*/ 63711 w 64556"/>
                <a:gd name="connsiteY2" fmla="*/ 13335 h 38100"/>
                <a:gd name="connsiteX3" fmla="*/ 55139 w 64556"/>
                <a:gd name="connsiteY3" fmla="*/ 0 h 38100"/>
                <a:gd name="connsiteX4" fmla="*/ 9418 w 64556"/>
                <a:gd name="connsiteY4" fmla="*/ 0 h 38100"/>
                <a:gd name="connsiteX5" fmla="*/ 846 w 64556"/>
                <a:gd name="connsiteY5" fmla="*/ 13335 h 38100"/>
                <a:gd name="connsiteX6" fmla="*/ 13228 w 64556"/>
                <a:gd name="connsiteY6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56" h="38100">
                  <a:moveTo>
                    <a:pt x="13228" y="38100"/>
                  </a:moveTo>
                  <a:lnTo>
                    <a:pt x="51328" y="38100"/>
                  </a:lnTo>
                  <a:lnTo>
                    <a:pt x="63711" y="13335"/>
                  </a:lnTo>
                  <a:cubicBezTo>
                    <a:pt x="66568" y="6668"/>
                    <a:pt x="61806" y="0"/>
                    <a:pt x="55139" y="0"/>
                  </a:cubicBezTo>
                  <a:lnTo>
                    <a:pt x="9418" y="0"/>
                  </a:lnTo>
                  <a:cubicBezTo>
                    <a:pt x="2751" y="0"/>
                    <a:pt x="-2011" y="7620"/>
                    <a:pt x="846" y="13335"/>
                  </a:cubicBezTo>
                  <a:lnTo>
                    <a:pt x="13228" y="38100"/>
                  </a:ln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A2BBD79-46AD-4C4E-8F07-3E69054784B3}"/>
                </a:ext>
              </a:extLst>
            </p:cNvPr>
            <p:cNvSpPr/>
            <p:nvPr/>
          </p:nvSpPr>
          <p:spPr>
            <a:xfrm>
              <a:off x="1308849" y="1637473"/>
              <a:ext cx="731520" cy="657225"/>
            </a:xfrm>
            <a:custGeom>
              <a:avLst/>
              <a:gdLst>
                <a:gd name="connsiteX0" fmla="*/ 731520 w 731520"/>
                <a:gd name="connsiteY0" fmla="*/ 133350 h 657225"/>
                <a:gd name="connsiteX1" fmla="*/ 693420 w 731520"/>
                <a:gd name="connsiteY1" fmla="*/ 95250 h 657225"/>
                <a:gd name="connsiteX2" fmla="*/ 609600 w 731520"/>
                <a:gd name="connsiteY2" fmla="*/ 95250 h 657225"/>
                <a:gd name="connsiteX3" fmla="*/ 467678 w 731520"/>
                <a:gd name="connsiteY3" fmla="*/ 5715 h 657225"/>
                <a:gd name="connsiteX4" fmla="*/ 447675 w 731520"/>
                <a:gd name="connsiteY4" fmla="*/ 0 h 657225"/>
                <a:gd name="connsiteX5" fmla="*/ 285750 w 731520"/>
                <a:gd name="connsiteY5" fmla="*/ 0 h 657225"/>
                <a:gd name="connsiteX6" fmla="*/ 252413 w 731520"/>
                <a:gd name="connsiteY6" fmla="*/ 20003 h 657225"/>
                <a:gd name="connsiteX7" fmla="*/ 190500 w 731520"/>
                <a:gd name="connsiteY7" fmla="*/ 134302 h 657225"/>
                <a:gd name="connsiteX8" fmla="*/ 205740 w 731520"/>
                <a:gd name="connsiteY8" fmla="*/ 185738 h 657225"/>
                <a:gd name="connsiteX9" fmla="*/ 223838 w 731520"/>
                <a:gd name="connsiteY9" fmla="*/ 190500 h 657225"/>
                <a:gd name="connsiteX10" fmla="*/ 257175 w 731520"/>
                <a:gd name="connsiteY10" fmla="*/ 170498 h 657225"/>
                <a:gd name="connsiteX11" fmla="*/ 308610 w 731520"/>
                <a:gd name="connsiteY11" fmla="*/ 76200 h 657225"/>
                <a:gd name="connsiteX12" fmla="*/ 364808 w 731520"/>
                <a:gd name="connsiteY12" fmla="*/ 76200 h 657225"/>
                <a:gd name="connsiteX13" fmla="*/ 196215 w 731520"/>
                <a:gd name="connsiteY13" fmla="*/ 390525 h 657225"/>
                <a:gd name="connsiteX14" fmla="*/ 38100 w 731520"/>
                <a:gd name="connsiteY14" fmla="*/ 390525 h 657225"/>
                <a:gd name="connsiteX15" fmla="*/ 0 w 731520"/>
                <a:gd name="connsiteY15" fmla="*/ 428625 h 657225"/>
                <a:gd name="connsiteX16" fmla="*/ 38100 w 731520"/>
                <a:gd name="connsiteY16" fmla="*/ 466725 h 657225"/>
                <a:gd name="connsiteX17" fmla="*/ 219075 w 731520"/>
                <a:gd name="connsiteY17" fmla="*/ 466725 h 657225"/>
                <a:gd name="connsiteX18" fmla="*/ 252413 w 731520"/>
                <a:gd name="connsiteY18" fmla="*/ 446723 h 657225"/>
                <a:gd name="connsiteX19" fmla="*/ 318135 w 731520"/>
                <a:gd name="connsiteY19" fmla="*/ 324803 h 657225"/>
                <a:gd name="connsiteX20" fmla="*/ 445770 w 731520"/>
                <a:gd name="connsiteY20" fmla="*/ 460058 h 657225"/>
                <a:gd name="connsiteX21" fmla="*/ 420053 w 731520"/>
                <a:gd name="connsiteY21" fmla="*/ 612458 h 657225"/>
                <a:gd name="connsiteX22" fmla="*/ 451485 w 731520"/>
                <a:gd name="connsiteY22" fmla="*/ 656273 h 657225"/>
                <a:gd name="connsiteX23" fmla="*/ 458153 w 731520"/>
                <a:gd name="connsiteY23" fmla="*/ 657225 h 657225"/>
                <a:gd name="connsiteX24" fmla="*/ 495300 w 731520"/>
                <a:gd name="connsiteY24" fmla="*/ 625793 h 657225"/>
                <a:gd name="connsiteX25" fmla="*/ 523875 w 731520"/>
                <a:gd name="connsiteY25" fmla="*/ 454342 h 657225"/>
                <a:gd name="connsiteX26" fmla="*/ 514350 w 731520"/>
                <a:gd name="connsiteY26" fmla="*/ 421958 h 657225"/>
                <a:gd name="connsiteX27" fmla="*/ 399098 w 731520"/>
                <a:gd name="connsiteY27" fmla="*/ 299085 h 657225"/>
                <a:gd name="connsiteX28" fmla="*/ 498158 w 731520"/>
                <a:gd name="connsiteY28" fmla="*/ 114300 h 657225"/>
                <a:gd name="connsiteX29" fmla="*/ 578168 w 731520"/>
                <a:gd name="connsiteY29" fmla="*/ 164783 h 657225"/>
                <a:gd name="connsiteX30" fmla="*/ 598170 w 731520"/>
                <a:gd name="connsiteY30" fmla="*/ 170498 h 657225"/>
                <a:gd name="connsiteX31" fmla="*/ 693420 w 731520"/>
                <a:gd name="connsiteY31" fmla="*/ 170498 h 657225"/>
                <a:gd name="connsiteX32" fmla="*/ 731520 w 731520"/>
                <a:gd name="connsiteY32" fmla="*/ 133350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31520" h="657225">
                  <a:moveTo>
                    <a:pt x="731520" y="133350"/>
                  </a:moveTo>
                  <a:cubicBezTo>
                    <a:pt x="731520" y="112395"/>
                    <a:pt x="714375" y="95250"/>
                    <a:pt x="693420" y="95250"/>
                  </a:cubicBezTo>
                  <a:lnTo>
                    <a:pt x="609600" y="95250"/>
                  </a:lnTo>
                  <a:lnTo>
                    <a:pt x="467678" y="5715"/>
                  </a:lnTo>
                  <a:cubicBezTo>
                    <a:pt x="461963" y="1905"/>
                    <a:pt x="455295" y="0"/>
                    <a:pt x="447675" y="0"/>
                  </a:cubicBezTo>
                  <a:lnTo>
                    <a:pt x="285750" y="0"/>
                  </a:lnTo>
                  <a:cubicBezTo>
                    <a:pt x="271463" y="0"/>
                    <a:pt x="259080" y="7620"/>
                    <a:pt x="252413" y="20003"/>
                  </a:cubicBezTo>
                  <a:lnTo>
                    <a:pt x="190500" y="134302"/>
                  </a:lnTo>
                  <a:cubicBezTo>
                    <a:pt x="180023" y="152400"/>
                    <a:pt x="187643" y="176213"/>
                    <a:pt x="205740" y="185738"/>
                  </a:cubicBezTo>
                  <a:cubicBezTo>
                    <a:pt x="211455" y="188595"/>
                    <a:pt x="218123" y="190500"/>
                    <a:pt x="223838" y="190500"/>
                  </a:cubicBezTo>
                  <a:cubicBezTo>
                    <a:pt x="237172" y="190500"/>
                    <a:pt x="250508" y="182880"/>
                    <a:pt x="257175" y="170498"/>
                  </a:cubicBezTo>
                  <a:lnTo>
                    <a:pt x="308610" y="76200"/>
                  </a:lnTo>
                  <a:lnTo>
                    <a:pt x="364808" y="76200"/>
                  </a:lnTo>
                  <a:lnTo>
                    <a:pt x="196215" y="390525"/>
                  </a:lnTo>
                  <a:lnTo>
                    <a:pt x="38100" y="390525"/>
                  </a:lnTo>
                  <a:cubicBezTo>
                    <a:pt x="17145" y="390525"/>
                    <a:pt x="0" y="407670"/>
                    <a:pt x="0" y="428625"/>
                  </a:cubicBezTo>
                  <a:cubicBezTo>
                    <a:pt x="0" y="449580"/>
                    <a:pt x="17145" y="466725"/>
                    <a:pt x="38100" y="466725"/>
                  </a:cubicBezTo>
                  <a:lnTo>
                    <a:pt x="219075" y="466725"/>
                  </a:lnTo>
                  <a:cubicBezTo>
                    <a:pt x="233363" y="466725"/>
                    <a:pt x="245745" y="459105"/>
                    <a:pt x="252413" y="446723"/>
                  </a:cubicBezTo>
                  <a:lnTo>
                    <a:pt x="318135" y="324803"/>
                  </a:lnTo>
                  <a:lnTo>
                    <a:pt x="445770" y="460058"/>
                  </a:lnTo>
                  <a:lnTo>
                    <a:pt x="420053" y="612458"/>
                  </a:lnTo>
                  <a:cubicBezTo>
                    <a:pt x="416243" y="633413"/>
                    <a:pt x="430530" y="652463"/>
                    <a:pt x="451485" y="656273"/>
                  </a:cubicBezTo>
                  <a:cubicBezTo>
                    <a:pt x="453390" y="656273"/>
                    <a:pt x="455295" y="657225"/>
                    <a:pt x="458153" y="657225"/>
                  </a:cubicBezTo>
                  <a:cubicBezTo>
                    <a:pt x="476250" y="657225"/>
                    <a:pt x="492443" y="643890"/>
                    <a:pt x="495300" y="625793"/>
                  </a:cubicBezTo>
                  <a:lnTo>
                    <a:pt x="523875" y="454342"/>
                  </a:lnTo>
                  <a:cubicBezTo>
                    <a:pt x="525780" y="442913"/>
                    <a:pt x="521970" y="430530"/>
                    <a:pt x="514350" y="421958"/>
                  </a:cubicBezTo>
                  <a:lnTo>
                    <a:pt x="399098" y="299085"/>
                  </a:lnTo>
                  <a:lnTo>
                    <a:pt x="498158" y="114300"/>
                  </a:lnTo>
                  <a:lnTo>
                    <a:pt x="578168" y="164783"/>
                  </a:lnTo>
                  <a:cubicBezTo>
                    <a:pt x="583883" y="168593"/>
                    <a:pt x="591503" y="170498"/>
                    <a:pt x="598170" y="170498"/>
                  </a:cubicBezTo>
                  <a:lnTo>
                    <a:pt x="693420" y="170498"/>
                  </a:lnTo>
                  <a:cubicBezTo>
                    <a:pt x="714375" y="171450"/>
                    <a:pt x="731520" y="154305"/>
                    <a:pt x="731520" y="133350"/>
                  </a:cubicBez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F5241009-19B3-4B6C-A97B-0BD99CF288F3}"/>
                </a:ext>
              </a:extLst>
            </p:cNvPr>
            <p:cNvSpPr/>
            <p:nvPr/>
          </p:nvSpPr>
          <p:spPr>
            <a:xfrm>
              <a:off x="1747000" y="1475548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" name="그래픽 5" descr="경찰">
            <a:extLst>
              <a:ext uri="{FF2B5EF4-FFF2-40B4-BE49-F238E27FC236}">
                <a16:creationId xmlns:a16="http://schemas.microsoft.com/office/drawing/2014/main" id="{4F0D6ECB-43CE-4516-BE74-CE2F48978270}"/>
              </a:ext>
            </a:extLst>
          </p:cNvPr>
          <p:cNvGrpSpPr/>
          <p:nvPr/>
        </p:nvGrpSpPr>
        <p:grpSpPr>
          <a:xfrm>
            <a:off x="6784861" y="1435367"/>
            <a:ext cx="1149719" cy="1095025"/>
            <a:chOff x="6744586" y="2971800"/>
            <a:chExt cx="914400" cy="914400"/>
          </a:xfrm>
          <a:solidFill>
            <a:srgbClr val="0070C0"/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C217A3F-3525-429B-884A-460EF6962AB4}"/>
                </a:ext>
              </a:extLst>
            </p:cNvPr>
            <p:cNvSpPr/>
            <p:nvPr/>
          </p:nvSpPr>
          <p:spPr>
            <a:xfrm>
              <a:off x="6896986" y="3463766"/>
              <a:ext cx="609600" cy="289083"/>
            </a:xfrm>
            <a:custGeom>
              <a:avLst/>
              <a:gdLst>
                <a:gd name="connsiteX0" fmla="*/ 579120 w 609600"/>
                <a:gd name="connsiteY0" fmla="*/ 75724 h 289083"/>
                <a:gd name="connsiteX1" fmla="*/ 430530 w 609600"/>
                <a:gd name="connsiteY1" fmla="*/ 3334 h 289083"/>
                <a:gd name="connsiteX2" fmla="*/ 410528 w 609600"/>
                <a:gd name="connsiteY2" fmla="*/ 95 h 289083"/>
                <a:gd name="connsiteX3" fmla="*/ 383476 w 609600"/>
                <a:gd name="connsiteY3" fmla="*/ 81439 h 289083"/>
                <a:gd name="connsiteX4" fmla="*/ 377739 w 609600"/>
                <a:gd name="connsiteY4" fmla="*/ 84418 h 289083"/>
                <a:gd name="connsiteX5" fmla="*/ 375666 w 609600"/>
                <a:gd name="connsiteY5" fmla="*/ 83058 h 289083"/>
                <a:gd name="connsiteX6" fmla="*/ 304800 w 609600"/>
                <a:gd name="connsiteY6" fmla="*/ 12859 h 289083"/>
                <a:gd name="connsiteX7" fmla="*/ 234125 w 609600"/>
                <a:gd name="connsiteY7" fmla="*/ 82867 h 289083"/>
                <a:gd name="connsiteX8" fmla="*/ 227530 w 609600"/>
                <a:gd name="connsiteY8" fmla="*/ 83148 h 289083"/>
                <a:gd name="connsiteX9" fmla="*/ 226219 w 609600"/>
                <a:gd name="connsiteY9" fmla="*/ 81058 h 289083"/>
                <a:gd name="connsiteX10" fmla="*/ 202406 w 609600"/>
                <a:gd name="connsiteY10" fmla="*/ 0 h 289083"/>
                <a:gd name="connsiteX11" fmla="*/ 179070 w 609600"/>
                <a:gd name="connsiteY11" fmla="*/ 3334 h 289083"/>
                <a:gd name="connsiteX12" fmla="*/ 30480 w 609600"/>
                <a:gd name="connsiteY12" fmla="*/ 75724 h 289083"/>
                <a:gd name="connsiteX13" fmla="*/ 0 w 609600"/>
                <a:gd name="connsiteY13" fmla="*/ 136684 h 289083"/>
                <a:gd name="connsiteX14" fmla="*/ 0 w 609600"/>
                <a:gd name="connsiteY14" fmla="*/ 289084 h 289083"/>
                <a:gd name="connsiteX15" fmla="*/ 266700 w 609600"/>
                <a:gd name="connsiteY15" fmla="*/ 289084 h 289083"/>
                <a:gd name="connsiteX16" fmla="*/ 277273 w 609600"/>
                <a:gd name="connsiteY16" fmla="*/ 136684 h 289083"/>
                <a:gd name="connsiteX17" fmla="*/ 332708 w 609600"/>
                <a:gd name="connsiteY17" fmla="*/ 136684 h 289083"/>
                <a:gd name="connsiteX18" fmla="*/ 342900 w 609600"/>
                <a:gd name="connsiteY18" fmla="*/ 289084 h 289083"/>
                <a:gd name="connsiteX19" fmla="*/ 609600 w 609600"/>
                <a:gd name="connsiteY19" fmla="*/ 289084 h 289083"/>
                <a:gd name="connsiteX20" fmla="*/ 609600 w 609600"/>
                <a:gd name="connsiteY20" fmla="*/ 136684 h 289083"/>
                <a:gd name="connsiteX21" fmla="*/ 579120 w 609600"/>
                <a:gd name="connsiteY21" fmla="*/ 75724 h 289083"/>
                <a:gd name="connsiteX22" fmla="*/ 333375 w 609600"/>
                <a:gd name="connsiteY22" fmla="*/ 117634 h 289083"/>
                <a:gd name="connsiteX23" fmla="*/ 276225 w 609600"/>
                <a:gd name="connsiteY23" fmla="*/ 117634 h 289083"/>
                <a:gd name="connsiteX24" fmla="*/ 266700 w 609600"/>
                <a:gd name="connsiteY24" fmla="*/ 79534 h 289083"/>
                <a:gd name="connsiteX25" fmla="*/ 304800 w 609600"/>
                <a:gd name="connsiteY25" fmla="*/ 41434 h 289083"/>
                <a:gd name="connsiteX26" fmla="*/ 342900 w 609600"/>
                <a:gd name="connsiteY26" fmla="*/ 79534 h 289083"/>
                <a:gd name="connsiteX27" fmla="*/ 512921 w 609600"/>
                <a:gd name="connsiteY27" fmla="*/ 149066 h 289083"/>
                <a:gd name="connsiteX28" fmla="*/ 473583 w 609600"/>
                <a:gd name="connsiteY28" fmla="*/ 193834 h 289083"/>
                <a:gd name="connsiteX29" fmla="*/ 434340 w 609600"/>
                <a:gd name="connsiteY29" fmla="*/ 149066 h 289083"/>
                <a:gd name="connsiteX30" fmla="*/ 438341 w 609600"/>
                <a:gd name="connsiteY30" fmla="*/ 124682 h 289083"/>
                <a:gd name="connsiteX31" fmla="*/ 432911 w 609600"/>
                <a:gd name="connsiteY31" fmla="*/ 112490 h 289083"/>
                <a:gd name="connsiteX32" fmla="*/ 446342 w 609600"/>
                <a:gd name="connsiteY32" fmla="*/ 99060 h 289083"/>
                <a:gd name="connsiteX33" fmla="*/ 473583 w 609600"/>
                <a:gd name="connsiteY33" fmla="*/ 99060 h 289083"/>
                <a:gd name="connsiteX34" fmla="*/ 487109 w 609600"/>
                <a:gd name="connsiteY34" fmla="*/ 104203 h 289083"/>
                <a:gd name="connsiteX35" fmla="*/ 500825 w 609600"/>
                <a:gd name="connsiteY35" fmla="*/ 98869 h 289083"/>
                <a:gd name="connsiteX36" fmla="*/ 514350 w 609600"/>
                <a:gd name="connsiteY36" fmla="*/ 112490 h 289083"/>
                <a:gd name="connsiteX37" fmla="*/ 508921 w 609600"/>
                <a:gd name="connsiteY37" fmla="*/ 124682 h 289083"/>
                <a:gd name="connsiteX38" fmla="*/ 513017 w 609600"/>
                <a:gd name="connsiteY38" fmla="*/ 149066 h 28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09600" h="289083">
                  <a:moveTo>
                    <a:pt x="579120" y="75724"/>
                  </a:moveTo>
                  <a:cubicBezTo>
                    <a:pt x="537210" y="41434"/>
                    <a:pt x="483870" y="18574"/>
                    <a:pt x="430530" y="3334"/>
                  </a:cubicBezTo>
                  <a:cubicBezTo>
                    <a:pt x="424027" y="1408"/>
                    <a:pt x="417306" y="320"/>
                    <a:pt x="410528" y="95"/>
                  </a:cubicBezTo>
                  <a:lnTo>
                    <a:pt x="383476" y="81439"/>
                  </a:lnTo>
                  <a:cubicBezTo>
                    <a:pt x="382715" y="83846"/>
                    <a:pt x="380146" y="85180"/>
                    <a:pt x="377739" y="84418"/>
                  </a:cubicBezTo>
                  <a:cubicBezTo>
                    <a:pt x="376936" y="84165"/>
                    <a:pt x="376218" y="83693"/>
                    <a:pt x="375666" y="83058"/>
                  </a:cubicBezTo>
                  <a:lnTo>
                    <a:pt x="304800" y="12859"/>
                  </a:lnTo>
                  <a:lnTo>
                    <a:pt x="234125" y="82867"/>
                  </a:lnTo>
                  <a:cubicBezTo>
                    <a:pt x="232380" y="84766"/>
                    <a:pt x="229429" y="84892"/>
                    <a:pt x="227530" y="83148"/>
                  </a:cubicBezTo>
                  <a:cubicBezTo>
                    <a:pt x="226913" y="82581"/>
                    <a:pt x="226461" y="81860"/>
                    <a:pt x="226219" y="81058"/>
                  </a:cubicBezTo>
                  <a:lnTo>
                    <a:pt x="202406" y="0"/>
                  </a:lnTo>
                  <a:cubicBezTo>
                    <a:pt x="194522" y="174"/>
                    <a:pt x="186687" y="1293"/>
                    <a:pt x="179070" y="3334"/>
                  </a:cubicBezTo>
                  <a:cubicBezTo>
                    <a:pt x="125800" y="18879"/>
                    <a:pt x="75555" y="43357"/>
                    <a:pt x="30480" y="75724"/>
                  </a:cubicBezTo>
                  <a:cubicBezTo>
                    <a:pt x="11687" y="90441"/>
                    <a:pt x="497" y="112820"/>
                    <a:pt x="0" y="136684"/>
                  </a:cubicBezTo>
                  <a:lnTo>
                    <a:pt x="0" y="289084"/>
                  </a:lnTo>
                  <a:lnTo>
                    <a:pt x="266700" y="289084"/>
                  </a:lnTo>
                  <a:lnTo>
                    <a:pt x="277273" y="136684"/>
                  </a:lnTo>
                  <a:lnTo>
                    <a:pt x="332708" y="136684"/>
                  </a:lnTo>
                  <a:lnTo>
                    <a:pt x="342900" y="289084"/>
                  </a:lnTo>
                  <a:lnTo>
                    <a:pt x="609600" y="289084"/>
                  </a:lnTo>
                  <a:lnTo>
                    <a:pt x="609600" y="136684"/>
                  </a:lnTo>
                  <a:cubicBezTo>
                    <a:pt x="609103" y="112820"/>
                    <a:pt x="597913" y="90441"/>
                    <a:pt x="579120" y="75724"/>
                  </a:cubicBezTo>
                  <a:close/>
                  <a:moveTo>
                    <a:pt x="333375" y="117634"/>
                  </a:moveTo>
                  <a:lnTo>
                    <a:pt x="276225" y="117634"/>
                  </a:lnTo>
                  <a:lnTo>
                    <a:pt x="266700" y="79534"/>
                  </a:lnTo>
                  <a:lnTo>
                    <a:pt x="304800" y="41434"/>
                  </a:lnTo>
                  <a:lnTo>
                    <a:pt x="342900" y="79534"/>
                  </a:lnTo>
                  <a:close/>
                  <a:moveTo>
                    <a:pt x="512921" y="149066"/>
                  </a:moveTo>
                  <a:cubicBezTo>
                    <a:pt x="512921" y="182880"/>
                    <a:pt x="473583" y="193834"/>
                    <a:pt x="473583" y="193834"/>
                  </a:cubicBezTo>
                  <a:cubicBezTo>
                    <a:pt x="473583" y="193834"/>
                    <a:pt x="434340" y="182880"/>
                    <a:pt x="434340" y="149066"/>
                  </a:cubicBezTo>
                  <a:cubicBezTo>
                    <a:pt x="434340" y="135541"/>
                    <a:pt x="438341" y="135541"/>
                    <a:pt x="438341" y="124682"/>
                  </a:cubicBezTo>
                  <a:cubicBezTo>
                    <a:pt x="437658" y="120205"/>
                    <a:pt x="435782" y="115994"/>
                    <a:pt x="432911" y="112490"/>
                  </a:cubicBezTo>
                  <a:lnTo>
                    <a:pt x="446342" y="99060"/>
                  </a:lnTo>
                  <a:cubicBezTo>
                    <a:pt x="454072" y="106063"/>
                    <a:pt x="465853" y="106063"/>
                    <a:pt x="473583" y="99060"/>
                  </a:cubicBezTo>
                  <a:cubicBezTo>
                    <a:pt x="477333" y="102334"/>
                    <a:pt x="482131" y="104158"/>
                    <a:pt x="487109" y="104203"/>
                  </a:cubicBezTo>
                  <a:cubicBezTo>
                    <a:pt x="492190" y="104223"/>
                    <a:pt x="497092" y="102318"/>
                    <a:pt x="500825" y="98869"/>
                  </a:cubicBezTo>
                  <a:lnTo>
                    <a:pt x="514350" y="112490"/>
                  </a:lnTo>
                  <a:cubicBezTo>
                    <a:pt x="511522" y="116019"/>
                    <a:pt x="509651" y="120219"/>
                    <a:pt x="508921" y="124682"/>
                  </a:cubicBezTo>
                  <a:cubicBezTo>
                    <a:pt x="508921" y="135541"/>
                    <a:pt x="513017" y="135541"/>
                    <a:pt x="513017" y="149066"/>
                  </a:cubicBez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CB351CA-B425-4515-8990-D9825EDD2A56}"/>
                </a:ext>
              </a:extLst>
            </p:cNvPr>
            <p:cNvSpPr/>
            <p:nvPr/>
          </p:nvSpPr>
          <p:spPr>
            <a:xfrm>
              <a:off x="7049357" y="3236214"/>
              <a:ext cx="304828" cy="182752"/>
            </a:xfrm>
            <a:custGeom>
              <a:avLst/>
              <a:gdLst>
                <a:gd name="connsiteX0" fmla="*/ 156048 w 304828"/>
                <a:gd name="connsiteY0" fmla="*/ 47625 h 182752"/>
                <a:gd name="connsiteX1" fmla="*/ 3077 w 304828"/>
                <a:gd name="connsiteY1" fmla="*/ 0 h 182752"/>
                <a:gd name="connsiteX2" fmla="*/ 122107 w 304828"/>
                <a:gd name="connsiteY2" fmla="*/ 179676 h 182752"/>
                <a:gd name="connsiteX3" fmla="*/ 301783 w 304828"/>
                <a:gd name="connsiteY3" fmla="*/ 60645 h 182752"/>
                <a:gd name="connsiteX4" fmla="*/ 304829 w 304828"/>
                <a:gd name="connsiteY4" fmla="*/ 30861 h 182752"/>
                <a:gd name="connsiteX5" fmla="*/ 302448 w 304828"/>
                <a:gd name="connsiteY5" fmla="*/ 4763 h 182752"/>
                <a:gd name="connsiteX6" fmla="*/ 156048 w 304828"/>
                <a:gd name="connsiteY6" fmla="*/ 47625 h 18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828" h="182752">
                  <a:moveTo>
                    <a:pt x="156048" y="47625"/>
                  </a:moveTo>
                  <a:cubicBezTo>
                    <a:pt x="101418" y="47567"/>
                    <a:pt x="48086" y="30963"/>
                    <a:pt x="3077" y="0"/>
                  </a:cubicBezTo>
                  <a:cubicBezTo>
                    <a:pt x="-13670" y="82486"/>
                    <a:pt x="39622" y="162929"/>
                    <a:pt x="122107" y="179676"/>
                  </a:cubicBezTo>
                  <a:cubicBezTo>
                    <a:pt x="204593" y="196422"/>
                    <a:pt x="285036" y="143130"/>
                    <a:pt x="301783" y="60645"/>
                  </a:cubicBezTo>
                  <a:cubicBezTo>
                    <a:pt x="303774" y="50841"/>
                    <a:pt x="304794" y="40865"/>
                    <a:pt x="304829" y="30861"/>
                  </a:cubicBezTo>
                  <a:cubicBezTo>
                    <a:pt x="304767" y="22110"/>
                    <a:pt x="303970" y="13380"/>
                    <a:pt x="302448" y="4763"/>
                  </a:cubicBezTo>
                  <a:cubicBezTo>
                    <a:pt x="258753" y="32759"/>
                    <a:pt x="207944" y="47635"/>
                    <a:pt x="156048" y="47625"/>
                  </a:cubicBez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BAEB03C-FDD9-4805-AC5C-8178B0F0F871}"/>
                </a:ext>
              </a:extLst>
            </p:cNvPr>
            <p:cNvSpPr/>
            <p:nvPr/>
          </p:nvSpPr>
          <p:spPr>
            <a:xfrm>
              <a:off x="6992277" y="3008547"/>
              <a:ext cx="428157" cy="246708"/>
            </a:xfrm>
            <a:custGeom>
              <a:avLst/>
              <a:gdLst>
                <a:gd name="connsiteX0" fmla="*/ 410486 w 428157"/>
                <a:gd name="connsiteY0" fmla="*/ 72028 h 246708"/>
                <a:gd name="connsiteX1" fmla="*/ 321428 w 428157"/>
                <a:gd name="connsiteY1" fmla="*/ 47644 h 246708"/>
                <a:gd name="connsiteX2" fmla="*/ 225320 w 428157"/>
                <a:gd name="connsiteY2" fmla="*/ 2781 h 246708"/>
                <a:gd name="connsiteX3" fmla="*/ 203222 w 428157"/>
                <a:gd name="connsiteY3" fmla="*/ 2781 h 246708"/>
                <a:gd name="connsiteX4" fmla="*/ 107115 w 428157"/>
                <a:gd name="connsiteY4" fmla="*/ 47644 h 246708"/>
                <a:gd name="connsiteX5" fmla="*/ 18056 w 428157"/>
                <a:gd name="connsiteY5" fmla="*/ 72028 h 246708"/>
                <a:gd name="connsiteX6" fmla="*/ 553 w 428157"/>
                <a:gd name="connsiteY6" fmla="*/ 99529 h 246708"/>
                <a:gd name="connsiteX7" fmla="*/ 6722 w 428157"/>
                <a:gd name="connsiteY7" fmla="*/ 110795 h 246708"/>
                <a:gd name="connsiteX8" fmla="*/ 44822 w 428157"/>
                <a:gd name="connsiteY8" fmla="*/ 148895 h 246708"/>
                <a:gd name="connsiteX9" fmla="*/ 44822 w 428157"/>
                <a:gd name="connsiteY9" fmla="*/ 161373 h 246708"/>
                <a:gd name="connsiteX10" fmla="*/ 62634 w 428157"/>
                <a:gd name="connsiteY10" fmla="*/ 195282 h 246708"/>
                <a:gd name="connsiteX11" fmla="*/ 74921 w 428157"/>
                <a:gd name="connsiteY11" fmla="*/ 203759 h 246708"/>
                <a:gd name="connsiteX12" fmla="*/ 344574 w 428157"/>
                <a:gd name="connsiteY12" fmla="*/ 207950 h 246708"/>
                <a:gd name="connsiteX13" fmla="*/ 364290 w 428157"/>
                <a:gd name="connsiteY13" fmla="*/ 195186 h 246708"/>
                <a:gd name="connsiteX14" fmla="*/ 383340 w 428157"/>
                <a:gd name="connsiteY14" fmla="*/ 160515 h 246708"/>
                <a:gd name="connsiteX15" fmla="*/ 383340 w 428157"/>
                <a:gd name="connsiteY15" fmla="*/ 149181 h 246708"/>
                <a:gd name="connsiteX16" fmla="*/ 421440 w 428157"/>
                <a:gd name="connsiteY16" fmla="*/ 111081 h 246708"/>
                <a:gd name="connsiteX17" fmla="*/ 421372 w 428157"/>
                <a:gd name="connsiteY17" fmla="*/ 78482 h 246708"/>
                <a:gd name="connsiteX18" fmla="*/ 410105 w 428157"/>
                <a:gd name="connsiteY18" fmla="*/ 72314 h 246708"/>
                <a:gd name="connsiteX19" fmla="*/ 248561 w 428157"/>
                <a:gd name="connsiteY19" fmla="*/ 112700 h 246708"/>
                <a:gd name="connsiteX20" fmla="*/ 213890 w 428157"/>
                <a:gd name="connsiteY20" fmla="*/ 152133 h 246708"/>
                <a:gd name="connsiteX21" fmla="*/ 179219 w 428157"/>
                <a:gd name="connsiteY21" fmla="*/ 112700 h 246708"/>
                <a:gd name="connsiteX22" fmla="*/ 182744 w 428157"/>
                <a:gd name="connsiteY22" fmla="*/ 91173 h 246708"/>
                <a:gd name="connsiteX23" fmla="*/ 177981 w 428157"/>
                <a:gd name="connsiteY23" fmla="*/ 80410 h 246708"/>
                <a:gd name="connsiteX24" fmla="*/ 190459 w 428157"/>
                <a:gd name="connsiteY24" fmla="*/ 68504 h 246708"/>
                <a:gd name="connsiteX25" fmla="*/ 202460 w 428157"/>
                <a:gd name="connsiteY25" fmla="*/ 73171 h 246708"/>
                <a:gd name="connsiteX26" fmla="*/ 214462 w 428157"/>
                <a:gd name="connsiteY26" fmla="*/ 68694 h 246708"/>
                <a:gd name="connsiteX27" fmla="*/ 226463 w 428157"/>
                <a:gd name="connsiteY27" fmla="*/ 73171 h 246708"/>
                <a:gd name="connsiteX28" fmla="*/ 238084 w 428157"/>
                <a:gd name="connsiteY28" fmla="*/ 68504 h 246708"/>
                <a:gd name="connsiteX29" fmla="*/ 249990 w 428157"/>
                <a:gd name="connsiteY29" fmla="*/ 80410 h 246708"/>
                <a:gd name="connsiteX30" fmla="*/ 245228 w 428157"/>
                <a:gd name="connsiteY30" fmla="*/ 91173 h 246708"/>
                <a:gd name="connsiteX31" fmla="*/ 248942 w 428157"/>
                <a:gd name="connsiteY31" fmla="*/ 112700 h 24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28157" h="246708">
                  <a:moveTo>
                    <a:pt x="410486" y="72028"/>
                  </a:moveTo>
                  <a:cubicBezTo>
                    <a:pt x="380302" y="65845"/>
                    <a:pt x="350552" y="57700"/>
                    <a:pt x="321428" y="47644"/>
                  </a:cubicBezTo>
                  <a:cubicBezTo>
                    <a:pt x="299997" y="39453"/>
                    <a:pt x="246942" y="14211"/>
                    <a:pt x="225320" y="2781"/>
                  </a:cubicBezTo>
                  <a:cubicBezTo>
                    <a:pt x="218422" y="-927"/>
                    <a:pt x="210121" y="-927"/>
                    <a:pt x="203222" y="2781"/>
                  </a:cubicBezTo>
                  <a:cubicBezTo>
                    <a:pt x="181601" y="14211"/>
                    <a:pt x="128546" y="39453"/>
                    <a:pt x="107115" y="47644"/>
                  </a:cubicBezTo>
                  <a:cubicBezTo>
                    <a:pt x="77991" y="57700"/>
                    <a:pt x="48241" y="65845"/>
                    <a:pt x="18056" y="72028"/>
                  </a:cubicBezTo>
                  <a:cubicBezTo>
                    <a:pt x="5629" y="74789"/>
                    <a:pt x="-2207" y="87101"/>
                    <a:pt x="553" y="99529"/>
                  </a:cubicBezTo>
                  <a:cubicBezTo>
                    <a:pt x="1500" y="103793"/>
                    <a:pt x="3639" y="107700"/>
                    <a:pt x="6722" y="110795"/>
                  </a:cubicBezTo>
                  <a:lnTo>
                    <a:pt x="44822" y="148895"/>
                  </a:lnTo>
                  <a:lnTo>
                    <a:pt x="44822" y="161373"/>
                  </a:lnTo>
                  <a:cubicBezTo>
                    <a:pt x="44832" y="174914"/>
                    <a:pt x="51489" y="187588"/>
                    <a:pt x="62634" y="195282"/>
                  </a:cubicBezTo>
                  <a:lnTo>
                    <a:pt x="74921" y="203759"/>
                  </a:lnTo>
                  <a:cubicBezTo>
                    <a:pt x="155718" y="259461"/>
                    <a:pt x="262084" y="261114"/>
                    <a:pt x="344574" y="207950"/>
                  </a:cubicBezTo>
                  <a:lnTo>
                    <a:pt x="364290" y="195186"/>
                  </a:lnTo>
                  <a:cubicBezTo>
                    <a:pt x="376130" y="187627"/>
                    <a:pt x="383309" y="174563"/>
                    <a:pt x="383340" y="160515"/>
                  </a:cubicBezTo>
                  <a:lnTo>
                    <a:pt x="383340" y="149181"/>
                  </a:lnTo>
                  <a:lnTo>
                    <a:pt x="421440" y="111081"/>
                  </a:lnTo>
                  <a:cubicBezTo>
                    <a:pt x="430423" y="102060"/>
                    <a:pt x="430392" y="87465"/>
                    <a:pt x="421372" y="78482"/>
                  </a:cubicBezTo>
                  <a:cubicBezTo>
                    <a:pt x="418276" y="75400"/>
                    <a:pt x="414370" y="73261"/>
                    <a:pt x="410105" y="72314"/>
                  </a:cubicBezTo>
                  <a:close/>
                  <a:moveTo>
                    <a:pt x="248561" y="112700"/>
                  </a:moveTo>
                  <a:cubicBezTo>
                    <a:pt x="248561" y="142513"/>
                    <a:pt x="213890" y="152133"/>
                    <a:pt x="213890" y="152133"/>
                  </a:cubicBezTo>
                  <a:cubicBezTo>
                    <a:pt x="213890" y="152133"/>
                    <a:pt x="179219" y="142608"/>
                    <a:pt x="179219" y="112700"/>
                  </a:cubicBezTo>
                  <a:cubicBezTo>
                    <a:pt x="179219" y="100698"/>
                    <a:pt x="182744" y="100698"/>
                    <a:pt x="182744" y="91173"/>
                  </a:cubicBezTo>
                  <a:cubicBezTo>
                    <a:pt x="182136" y="87227"/>
                    <a:pt x="180493" y="83513"/>
                    <a:pt x="177981" y="80410"/>
                  </a:cubicBezTo>
                  <a:lnTo>
                    <a:pt x="190459" y="68504"/>
                  </a:lnTo>
                  <a:cubicBezTo>
                    <a:pt x="193712" y="71543"/>
                    <a:pt x="198009" y="73214"/>
                    <a:pt x="202460" y="73171"/>
                  </a:cubicBezTo>
                  <a:cubicBezTo>
                    <a:pt x="206874" y="73201"/>
                    <a:pt x="211145" y="71607"/>
                    <a:pt x="214462" y="68694"/>
                  </a:cubicBezTo>
                  <a:cubicBezTo>
                    <a:pt x="217800" y="71570"/>
                    <a:pt x="222057" y="73158"/>
                    <a:pt x="226463" y="73171"/>
                  </a:cubicBezTo>
                  <a:cubicBezTo>
                    <a:pt x="230783" y="73118"/>
                    <a:pt x="234927" y="71453"/>
                    <a:pt x="238084" y="68504"/>
                  </a:cubicBezTo>
                  <a:lnTo>
                    <a:pt x="249990" y="80410"/>
                  </a:lnTo>
                  <a:cubicBezTo>
                    <a:pt x="247499" y="83526"/>
                    <a:pt x="245857" y="87234"/>
                    <a:pt x="245228" y="91173"/>
                  </a:cubicBezTo>
                  <a:cubicBezTo>
                    <a:pt x="245418" y="100698"/>
                    <a:pt x="248942" y="100698"/>
                    <a:pt x="248942" y="112700"/>
                  </a:cubicBez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DB5FF0-2BBE-40F4-AD6A-E63C821F86BC}"/>
              </a:ext>
            </a:extLst>
          </p:cNvPr>
          <p:cNvSpPr txBox="1"/>
          <p:nvPr/>
        </p:nvSpPr>
        <p:spPr>
          <a:xfrm>
            <a:off x="9673783" y="2155852"/>
            <a:ext cx="204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“</a:t>
            </a:r>
            <a:r>
              <a:rPr lang="ko-KR" altLang="en-US" b="1" dirty="0"/>
              <a:t>진짜</a:t>
            </a:r>
            <a:r>
              <a:rPr lang="en-US" altLang="ko-KR" b="1" dirty="0"/>
              <a:t>”, “</a:t>
            </a:r>
            <a:r>
              <a:rPr lang="ko-KR" altLang="en-US" b="1" dirty="0"/>
              <a:t>가짜＂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565C0C-8FF8-4821-8A51-5535F6B1D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007" y="672847"/>
            <a:ext cx="1149719" cy="152504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0CF61C3-63E6-49AC-9CD6-59599692C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186" y="3749221"/>
            <a:ext cx="1269381" cy="16837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C4783B3-1A86-47A8-8965-A372A2B447BC}"/>
              </a:ext>
            </a:extLst>
          </p:cNvPr>
          <p:cNvSpPr txBox="1"/>
          <p:nvPr/>
        </p:nvSpPr>
        <p:spPr>
          <a:xfrm>
            <a:off x="458841" y="1509833"/>
            <a:ext cx="1640774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VAE</a:t>
            </a:r>
            <a:r>
              <a:rPr lang="ko-KR" altLang="en-US" b="1" dirty="0"/>
              <a:t>와 다르게</a:t>
            </a:r>
            <a:endParaRPr lang="en-US" altLang="ko-KR" b="1" dirty="0"/>
          </a:p>
          <a:p>
            <a:pPr algn="ctr"/>
            <a:r>
              <a:rPr lang="ko-KR" altLang="en-US" b="1" dirty="0"/>
              <a:t>랜덤벡터</a:t>
            </a:r>
            <a:endParaRPr lang="en-US" altLang="ko-KR" b="1" dirty="0"/>
          </a:p>
          <a:p>
            <a:pPr algn="ctr"/>
            <a:r>
              <a:rPr lang="en-US" altLang="ko-KR" b="1" dirty="0"/>
              <a:t>(</a:t>
            </a:r>
            <a:r>
              <a:rPr lang="ko-KR" altLang="en-US" b="1" dirty="0" err="1"/>
              <a:t>잠재공간의무작위한포인트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3" name="십자형 32">
            <a:extLst>
              <a:ext uri="{FF2B5EF4-FFF2-40B4-BE49-F238E27FC236}">
                <a16:creationId xmlns:a16="http://schemas.microsoft.com/office/drawing/2014/main" id="{4538B176-09EE-49DF-ACF1-645D5FCE1972}"/>
              </a:ext>
            </a:extLst>
          </p:cNvPr>
          <p:cNvSpPr/>
          <p:nvPr/>
        </p:nvSpPr>
        <p:spPr>
          <a:xfrm rot="2792673">
            <a:off x="8315888" y="4231927"/>
            <a:ext cx="578066" cy="555789"/>
          </a:xfrm>
          <a:prstGeom prst="plus">
            <a:avLst>
              <a:gd name="adj" fmla="val 45094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0E6D0084-11A0-4BA5-88B0-740020792F99}"/>
              </a:ext>
            </a:extLst>
          </p:cNvPr>
          <p:cNvSpPr/>
          <p:nvPr/>
        </p:nvSpPr>
        <p:spPr>
          <a:xfrm>
            <a:off x="4633671" y="3023428"/>
            <a:ext cx="5835336" cy="3149958"/>
          </a:xfrm>
          <a:custGeom>
            <a:avLst/>
            <a:gdLst>
              <a:gd name="connsiteX0" fmla="*/ 5835336 w 5835336"/>
              <a:gd name="connsiteY0" fmla="*/ 0 h 3149958"/>
              <a:gd name="connsiteX1" fmla="*/ 5804219 w 5835336"/>
              <a:gd name="connsiteY1" fmla="*/ 173530 h 3149958"/>
              <a:gd name="connsiteX2" fmla="*/ 5819777 w 5835336"/>
              <a:gd name="connsiteY2" fmla="*/ 1435567 h 3149958"/>
              <a:gd name="connsiteX3" fmla="*/ 5835336 w 5835336"/>
              <a:gd name="connsiteY3" fmla="*/ 3013113 h 3149958"/>
              <a:gd name="connsiteX4" fmla="*/ 5804219 w 5835336"/>
              <a:gd name="connsiteY4" fmla="*/ 3139316 h 3149958"/>
              <a:gd name="connsiteX5" fmla="*/ 5586409 w 5835336"/>
              <a:gd name="connsiteY5" fmla="*/ 3123541 h 3149958"/>
              <a:gd name="connsiteX6" fmla="*/ 5275250 w 5835336"/>
              <a:gd name="connsiteY6" fmla="*/ 3107766 h 3149958"/>
              <a:gd name="connsiteX7" fmla="*/ 4757405 w 5835336"/>
              <a:gd name="connsiteY7" fmla="*/ 3106110 h 3149958"/>
              <a:gd name="connsiteX8" fmla="*/ 4140923 w 5835336"/>
              <a:gd name="connsiteY8" fmla="*/ 3104138 h 3149958"/>
              <a:gd name="connsiteX9" fmla="*/ 3425804 w 5835336"/>
              <a:gd name="connsiteY9" fmla="*/ 3101850 h 3149958"/>
              <a:gd name="connsiteX10" fmla="*/ 2858641 w 5835336"/>
              <a:gd name="connsiteY10" fmla="*/ 3100036 h 3149958"/>
              <a:gd name="connsiteX11" fmla="*/ 2291477 w 5835336"/>
              <a:gd name="connsiteY11" fmla="*/ 3098222 h 3149958"/>
              <a:gd name="connsiteX12" fmla="*/ 1625677 w 5835336"/>
              <a:gd name="connsiteY12" fmla="*/ 3096093 h 3149958"/>
              <a:gd name="connsiteX13" fmla="*/ 1058513 w 5835336"/>
              <a:gd name="connsiteY13" fmla="*/ 3094278 h 3149958"/>
              <a:gd name="connsiteX14" fmla="*/ 343394 w 5835336"/>
              <a:gd name="connsiteY14" fmla="*/ 3091991 h 3149958"/>
              <a:gd name="connsiteX15" fmla="*/ 312278 w 5835336"/>
              <a:gd name="connsiteY15" fmla="*/ 2997338 h 3149958"/>
              <a:gd name="connsiteX16" fmla="*/ 281162 w 5835336"/>
              <a:gd name="connsiteY16" fmla="*/ 2871133 h 3149958"/>
              <a:gd name="connsiteX17" fmla="*/ 172257 w 5835336"/>
              <a:gd name="connsiteY17" fmla="*/ 2539849 h 3149958"/>
              <a:gd name="connsiteX18" fmla="*/ 141141 w 5835336"/>
              <a:gd name="connsiteY18" fmla="*/ 2445197 h 3149958"/>
              <a:gd name="connsiteX19" fmla="*/ 125583 w 5835336"/>
              <a:gd name="connsiteY19" fmla="*/ 2397870 h 3149958"/>
              <a:gd name="connsiteX20" fmla="*/ 110026 w 5835336"/>
              <a:gd name="connsiteY20" fmla="*/ 2303217 h 3149958"/>
              <a:gd name="connsiteX21" fmla="*/ 78909 w 5835336"/>
              <a:gd name="connsiteY21" fmla="*/ 2192789 h 3149958"/>
              <a:gd name="connsiteX22" fmla="*/ 63351 w 5835336"/>
              <a:gd name="connsiteY22" fmla="*/ 2129687 h 3149958"/>
              <a:gd name="connsiteX23" fmla="*/ 1119 w 5835336"/>
              <a:gd name="connsiteY23" fmla="*/ 2192789 h 3149958"/>
              <a:gd name="connsiteX24" fmla="*/ 47794 w 5835336"/>
              <a:gd name="connsiteY24" fmla="*/ 2098136 h 3149958"/>
              <a:gd name="connsiteX25" fmla="*/ 94467 w 5835336"/>
              <a:gd name="connsiteY25" fmla="*/ 2066586 h 3149958"/>
              <a:gd name="connsiteX26" fmla="*/ 203373 w 5835336"/>
              <a:gd name="connsiteY26" fmla="*/ 2161239 h 3149958"/>
              <a:gd name="connsiteX27" fmla="*/ 296721 w 5835336"/>
              <a:gd name="connsiteY27" fmla="*/ 2224340 h 3149958"/>
              <a:gd name="connsiteX28" fmla="*/ 327836 w 5835336"/>
              <a:gd name="connsiteY28" fmla="*/ 2255891 h 3149958"/>
              <a:gd name="connsiteX29" fmla="*/ 374510 w 5835336"/>
              <a:gd name="connsiteY29" fmla="*/ 2303217 h 3149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835336" h="3149958" extrusionOk="0">
                <a:moveTo>
                  <a:pt x="5835336" y="0"/>
                </a:moveTo>
                <a:cubicBezTo>
                  <a:pt x="5826823" y="23522"/>
                  <a:pt x="5800400" y="154772"/>
                  <a:pt x="5804219" y="173530"/>
                </a:cubicBezTo>
                <a:cubicBezTo>
                  <a:pt x="5842727" y="602349"/>
                  <a:pt x="5767088" y="1016410"/>
                  <a:pt x="5819777" y="1435567"/>
                </a:cubicBezTo>
                <a:cubicBezTo>
                  <a:pt x="5810078" y="1976508"/>
                  <a:pt x="5825731" y="2511684"/>
                  <a:pt x="5835336" y="3013113"/>
                </a:cubicBezTo>
                <a:cubicBezTo>
                  <a:pt x="5822268" y="3053707"/>
                  <a:pt x="5850562" y="3125360"/>
                  <a:pt x="5804219" y="3139316"/>
                </a:cubicBezTo>
                <a:cubicBezTo>
                  <a:pt x="5746149" y="3169921"/>
                  <a:pt x="5662854" y="3120092"/>
                  <a:pt x="5586409" y="3123541"/>
                </a:cubicBezTo>
                <a:cubicBezTo>
                  <a:pt x="5469981" y="3115404"/>
                  <a:pt x="5370061" y="3116899"/>
                  <a:pt x="5275250" y="3107766"/>
                </a:cubicBezTo>
                <a:cubicBezTo>
                  <a:pt x="5023358" y="3109599"/>
                  <a:pt x="4864119" y="3088321"/>
                  <a:pt x="4757405" y="3106110"/>
                </a:cubicBezTo>
                <a:cubicBezTo>
                  <a:pt x="4650691" y="3123899"/>
                  <a:pt x="4361397" y="3107500"/>
                  <a:pt x="4140923" y="3104138"/>
                </a:cubicBezTo>
                <a:cubicBezTo>
                  <a:pt x="3920449" y="3100776"/>
                  <a:pt x="3647609" y="3081573"/>
                  <a:pt x="3425804" y="3101850"/>
                </a:cubicBezTo>
                <a:cubicBezTo>
                  <a:pt x="3203999" y="3122128"/>
                  <a:pt x="3041944" y="3097499"/>
                  <a:pt x="2858641" y="3100036"/>
                </a:cubicBezTo>
                <a:cubicBezTo>
                  <a:pt x="2675338" y="3102573"/>
                  <a:pt x="2495540" y="3087935"/>
                  <a:pt x="2291477" y="3098222"/>
                </a:cubicBezTo>
                <a:cubicBezTo>
                  <a:pt x="2087414" y="3108509"/>
                  <a:pt x="1926617" y="3127445"/>
                  <a:pt x="1625677" y="3096093"/>
                </a:cubicBezTo>
                <a:cubicBezTo>
                  <a:pt x="1324737" y="3064740"/>
                  <a:pt x="1185713" y="3117667"/>
                  <a:pt x="1058513" y="3094278"/>
                </a:cubicBezTo>
                <a:cubicBezTo>
                  <a:pt x="931313" y="3070889"/>
                  <a:pt x="542480" y="3078128"/>
                  <a:pt x="343394" y="3091991"/>
                </a:cubicBezTo>
                <a:cubicBezTo>
                  <a:pt x="328206" y="3057118"/>
                  <a:pt x="318427" y="3029475"/>
                  <a:pt x="312278" y="2997338"/>
                </a:cubicBezTo>
                <a:cubicBezTo>
                  <a:pt x="298223" y="2947763"/>
                  <a:pt x="295284" y="2904173"/>
                  <a:pt x="281162" y="2871133"/>
                </a:cubicBezTo>
                <a:cubicBezTo>
                  <a:pt x="239557" y="2789976"/>
                  <a:pt x="210106" y="2693778"/>
                  <a:pt x="172257" y="2539849"/>
                </a:cubicBezTo>
                <a:cubicBezTo>
                  <a:pt x="162826" y="2503918"/>
                  <a:pt x="144017" y="2469619"/>
                  <a:pt x="141141" y="2445197"/>
                </a:cubicBezTo>
                <a:cubicBezTo>
                  <a:pt x="134437" y="2431833"/>
                  <a:pt x="126743" y="2414354"/>
                  <a:pt x="125583" y="2397870"/>
                </a:cubicBezTo>
                <a:cubicBezTo>
                  <a:pt x="121868" y="2369231"/>
                  <a:pt x="113448" y="2336040"/>
                  <a:pt x="110026" y="2303217"/>
                </a:cubicBezTo>
                <a:cubicBezTo>
                  <a:pt x="95151" y="2213381"/>
                  <a:pt x="89283" y="2262418"/>
                  <a:pt x="78909" y="2192789"/>
                </a:cubicBezTo>
                <a:cubicBezTo>
                  <a:pt x="75555" y="2174111"/>
                  <a:pt x="67457" y="2153982"/>
                  <a:pt x="63351" y="2129687"/>
                </a:cubicBezTo>
                <a:cubicBezTo>
                  <a:pt x="39423" y="2157114"/>
                  <a:pt x="-10682" y="2217658"/>
                  <a:pt x="1119" y="2192789"/>
                </a:cubicBezTo>
                <a:cubicBezTo>
                  <a:pt x="18132" y="2155664"/>
                  <a:pt x="17408" y="2124008"/>
                  <a:pt x="47794" y="2098136"/>
                </a:cubicBezTo>
                <a:cubicBezTo>
                  <a:pt x="64457" y="2086898"/>
                  <a:pt x="75833" y="2077778"/>
                  <a:pt x="94467" y="2066586"/>
                </a:cubicBezTo>
                <a:cubicBezTo>
                  <a:pt x="147837" y="2122135"/>
                  <a:pt x="136169" y="2111881"/>
                  <a:pt x="203373" y="2161239"/>
                </a:cubicBezTo>
                <a:cubicBezTo>
                  <a:pt x="240755" y="2177917"/>
                  <a:pt x="273693" y="2191597"/>
                  <a:pt x="296721" y="2224340"/>
                </a:cubicBezTo>
                <a:cubicBezTo>
                  <a:pt x="306431" y="2234603"/>
                  <a:pt x="316634" y="2246353"/>
                  <a:pt x="327836" y="2255891"/>
                </a:cubicBezTo>
                <a:cubicBezTo>
                  <a:pt x="375564" y="2299082"/>
                  <a:pt x="375277" y="2268647"/>
                  <a:pt x="374510" y="2303217"/>
                </a:cubicBezTo>
              </a:path>
            </a:pathLst>
          </a:custGeom>
          <a:noFill/>
          <a:ln w="38100">
            <a:solidFill>
              <a:srgbClr val="EC6920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4970520 w 4970520"/>
                      <a:gd name="connsiteY0" fmla="*/ 0 h 2646121"/>
                      <a:gd name="connsiteX1" fmla="*/ 4944015 w 4970520"/>
                      <a:gd name="connsiteY1" fmla="*/ 145774 h 2646121"/>
                      <a:gd name="connsiteX2" fmla="*/ 4957267 w 4970520"/>
                      <a:gd name="connsiteY2" fmla="*/ 1205948 h 2646121"/>
                      <a:gd name="connsiteX3" fmla="*/ 4970520 w 4970520"/>
                      <a:gd name="connsiteY3" fmla="*/ 2531165 h 2646121"/>
                      <a:gd name="connsiteX4" fmla="*/ 4944015 w 4970520"/>
                      <a:gd name="connsiteY4" fmla="*/ 2637182 h 2646121"/>
                      <a:gd name="connsiteX5" fmla="*/ 4758485 w 4970520"/>
                      <a:gd name="connsiteY5" fmla="*/ 2623930 h 2646121"/>
                      <a:gd name="connsiteX6" fmla="*/ 4493441 w 4970520"/>
                      <a:gd name="connsiteY6" fmla="*/ 2610678 h 2646121"/>
                      <a:gd name="connsiteX7" fmla="*/ 292502 w 4970520"/>
                      <a:gd name="connsiteY7" fmla="*/ 2597426 h 2646121"/>
                      <a:gd name="connsiteX8" fmla="*/ 265998 w 4970520"/>
                      <a:gd name="connsiteY8" fmla="*/ 2517913 h 2646121"/>
                      <a:gd name="connsiteX9" fmla="*/ 239493 w 4970520"/>
                      <a:gd name="connsiteY9" fmla="*/ 2411895 h 2646121"/>
                      <a:gd name="connsiteX10" fmla="*/ 146728 w 4970520"/>
                      <a:gd name="connsiteY10" fmla="*/ 2133600 h 2646121"/>
                      <a:gd name="connsiteX11" fmla="*/ 120224 w 4970520"/>
                      <a:gd name="connsiteY11" fmla="*/ 2054087 h 2646121"/>
                      <a:gd name="connsiteX12" fmla="*/ 106972 w 4970520"/>
                      <a:gd name="connsiteY12" fmla="*/ 2014330 h 2646121"/>
                      <a:gd name="connsiteX13" fmla="*/ 93720 w 4970520"/>
                      <a:gd name="connsiteY13" fmla="*/ 1934817 h 2646121"/>
                      <a:gd name="connsiteX14" fmla="*/ 67215 w 4970520"/>
                      <a:gd name="connsiteY14" fmla="*/ 1842052 h 2646121"/>
                      <a:gd name="connsiteX15" fmla="*/ 53963 w 4970520"/>
                      <a:gd name="connsiteY15" fmla="*/ 1789043 h 2646121"/>
                      <a:gd name="connsiteX16" fmla="*/ 954 w 4970520"/>
                      <a:gd name="connsiteY16" fmla="*/ 1842052 h 2646121"/>
                      <a:gd name="connsiteX17" fmla="*/ 40711 w 4970520"/>
                      <a:gd name="connsiteY17" fmla="*/ 1762539 h 2646121"/>
                      <a:gd name="connsiteX18" fmla="*/ 80467 w 4970520"/>
                      <a:gd name="connsiteY18" fmla="*/ 1736035 h 2646121"/>
                      <a:gd name="connsiteX19" fmla="*/ 173233 w 4970520"/>
                      <a:gd name="connsiteY19" fmla="*/ 1815548 h 2646121"/>
                      <a:gd name="connsiteX20" fmla="*/ 252746 w 4970520"/>
                      <a:gd name="connsiteY20" fmla="*/ 1868556 h 2646121"/>
                      <a:gd name="connsiteX21" fmla="*/ 279250 w 4970520"/>
                      <a:gd name="connsiteY21" fmla="*/ 1895061 h 2646121"/>
                      <a:gd name="connsiteX22" fmla="*/ 319007 w 4970520"/>
                      <a:gd name="connsiteY22" fmla="*/ 1934817 h 2646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970520" h="2646121">
                        <a:moveTo>
                          <a:pt x="4970520" y="0"/>
                        </a:moveTo>
                        <a:cubicBezTo>
                          <a:pt x="4966210" y="21549"/>
                          <a:pt x="4944015" y="128813"/>
                          <a:pt x="4944015" y="145774"/>
                        </a:cubicBezTo>
                        <a:cubicBezTo>
                          <a:pt x="4944015" y="499193"/>
                          <a:pt x="4953340" y="852551"/>
                          <a:pt x="4957267" y="1205948"/>
                        </a:cubicBezTo>
                        <a:cubicBezTo>
                          <a:pt x="4962175" y="1647682"/>
                          <a:pt x="4966102" y="2089426"/>
                          <a:pt x="4970520" y="2531165"/>
                        </a:cubicBezTo>
                        <a:cubicBezTo>
                          <a:pt x="4961685" y="2566504"/>
                          <a:pt x="4977388" y="2622582"/>
                          <a:pt x="4944015" y="2637182"/>
                        </a:cubicBezTo>
                        <a:cubicBezTo>
                          <a:pt x="4887212" y="2662033"/>
                          <a:pt x="4820379" y="2627571"/>
                          <a:pt x="4758485" y="2623930"/>
                        </a:cubicBezTo>
                        <a:cubicBezTo>
                          <a:pt x="4670179" y="2618736"/>
                          <a:pt x="4581898" y="2611203"/>
                          <a:pt x="4493441" y="2610678"/>
                        </a:cubicBezTo>
                        <a:lnTo>
                          <a:pt x="292502" y="2597426"/>
                        </a:lnTo>
                        <a:cubicBezTo>
                          <a:pt x="283667" y="2570922"/>
                          <a:pt x="272774" y="2545017"/>
                          <a:pt x="265998" y="2517913"/>
                        </a:cubicBezTo>
                        <a:cubicBezTo>
                          <a:pt x="257163" y="2482574"/>
                          <a:pt x="251012" y="2446453"/>
                          <a:pt x="239493" y="2411895"/>
                        </a:cubicBezTo>
                        <a:lnTo>
                          <a:pt x="146728" y="2133600"/>
                        </a:lnTo>
                        <a:lnTo>
                          <a:pt x="120224" y="2054087"/>
                        </a:lnTo>
                        <a:cubicBezTo>
                          <a:pt x="115807" y="2040835"/>
                          <a:pt x="109268" y="2028109"/>
                          <a:pt x="106972" y="2014330"/>
                        </a:cubicBezTo>
                        <a:cubicBezTo>
                          <a:pt x="102555" y="1987826"/>
                          <a:pt x="98990" y="1961165"/>
                          <a:pt x="93720" y="1934817"/>
                        </a:cubicBezTo>
                        <a:cubicBezTo>
                          <a:pt x="79911" y="1865773"/>
                          <a:pt x="84055" y="1900991"/>
                          <a:pt x="67215" y="1842052"/>
                        </a:cubicBezTo>
                        <a:cubicBezTo>
                          <a:pt x="62211" y="1824539"/>
                          <a:pt x="58380" y="1806713"/>
                          <a:pt x="53963" y="1789043"/>
                        </a:cubicBezTo>
                        <a:cubicBezTo>
                          <a:pt x="36293" y="1806713"/>
                          <a:pt x="-6948" y="1865758"/>
                          <a:pt x="954" y="1842052"/>
                        </a:cubicBezTo>
                        <a:cubicBezTo>
                          <a:pt x="11733" y="1809718"/>
                          <a:pt x="15022" y="1788228"/>
                          <a:pt x="40711" y="1762539"/>
                        </a:cubicBezTo>
                        <a:cubicBezTo>
                          <a:pt x="51973" y="1751277"/>
                          <a:pt x="67215" y="1744870"/>
                          <a:pt x="80467" y="1736035"/>
                        </a:cubicBezTo>
                        <a:cubicBezTo>
                          <a:pt x="126223" y="1781790"/>
                          <a:pt x="116567" y="1775882"/>
                          <a:pt x="173233" y="1815548"/>
                        </a:cubicBezTo>
                        <a:cubicBezTo>
                          <a:pt x="199329" y="1833815"/>
                          <a:pt x="230222" y="1846031"/>
                          <a:pt x="252746" y="1868556"/>
                        </a:cubicBezTo>
                        <a:cubicBezTo>
                          <a:pt x="261581" y="1877391"/>
                          <a:pt x="269494" y="1887256"/>
                          <a:pt x="279250" y="1895061"/>
                        </a:cubicBezTo>
                        <a:cubicBezTo>
                          <a:pt x="322682" y="1929807"/>
                          <a:pt x="319007" y="1904031"/>
                          <a:pt x="319007" y="1934817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5214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9301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897123" y="22174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8.5.1 GAN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 방법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DCCAE0-8D34-41A7-AEA7-9250C4A097B3}"/>
              </a:ext>
            </a:extLst>
          </p:cNvPr>
          <p:cNvSpPr txBox="1"/>
          <p:nvPr/>
        </p:nvSpPr>
        <p:spPr>
          <a:xfrm>
            <a:off x="1848677" y="1023469"/>
            <a:ext cx="8706679" cy="481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GAN</a:t>
            </a:r>
            <a:r>
              <a:rPr lang="ko-KR" altLang="en-US" sz="2000" dirty="0">
                <a:solidFill>
                  <a:schemeClr val="bg1"/>
                </a:solidFill>
              </a:rPr>
              <a:t>훈련이 어려운 이유 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500" dirty="0">
                <a:solidFill>
                  <a:schemeClr val="bg1"/>
                </a:solidFill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최적화의 최솟값이 고정되지 않은 시스템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최적화 과정이 최솟값을 찾는 것이 아니라 두 힘 간의 </a:t>
            </a:r>
            <a:r>
              <a:rPr lang="ko-KR" altLang="en-US" b="1" i="1" dirty="0">
                <a:solidFill>
                  <a:schemeClr val="bg1"/>
                </a:solidFill>
              </a:rPr>
              <a:t>평형점</a:t>
            </a:r>
            <a:r>
              <a:rPr lang="ko-KR" altLang="en-US" dirty="0">
                <a:solidFill>
                  <a:schemeClr val="bg1"/>
                </a:solidFill>
              </a:rPr>
              <a:t>을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찾는 다이나믹 시스템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DCGAN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= </a:t>
            </a:r>
            <a:r>
              <a:rPr lang="ko-KR" altLang="en-US" sz="2400" dirty="0">
                <a:solidFill>
                  <a:schemeClr val="bg1"/>
                </a:solidFill>
              </a:rPr>
              <a:t>심층 </a:t>
            </a:r>
            <a:r>
              <a:rPr lang="ko-KR" altLang="en-US" sz="2400" dirty="0" err="1">
                <a:solidFill>
                  <a:schemeClr val="bg1"/>
                </a:solidFill>
              </a:rPr>
              <a:t>합성곱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GAN :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생성자와 판별자가 심층 </a:t>
            </a:r>
            <a:r>
              <a:rPr lang="ko-KR" altLang="en-US" sz="2400" dirty="0" err="1">
                <a:solidFill>
                  <a:schemeClr val="bg1"/>
                </a:solidFill>
              </a:rPr>
              <a:t>컨브넷임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* GAN</a:t>
            </a:r>
            <a:r>
              <a:rPr lang="ko-KR" altLang="en-US" sz="2000" dirty="0">
                <a:solidFill>
                  <a:schemeClr val="bg1"/>
                </a:solidFill>
              </a:rPr>
              <a:t>은 </a:t>
            </a:r>
            <a:r>
              <a:rPr lang="en-US" altLang="ko-KR" sz="2000" dirty="0">
                <a:solidFill>
                  <a:schemeClr val="bg1"/>
                </a:solidFill>
              </a:rPr>
              <a:t>VAE</a:t>
            </a:r>
            <a:r>
              <a:rPr lang="ko-KR" altLang="en-US" sz="2000" dirty="0">
                <a:solidFill>
                  <a:schemeClr val="bg1"/>
                </a:solidFill>
              </a:rPr>
              <a:t>와 달리 태생적으로 불안정했는데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  DCGAN</a:t>
            </a:r>
            <a:r>
              <a:rPr lang="ko-KR" altLang="en-US" sz="2000" dirty="0">
                <a:solidFill>
                  <a:schemeClr val="bg1"/>
                </a:solidFill>
              </a:rPr>
              <a:t>이 이 한계를 극복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77165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9301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897123" y="22174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8.5.1 GAN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 방법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7AC0D3-E384-4DB5-A4B6-0FCECD63B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93" y="916890"/>
            <a:ext cx="10231096" cy="5399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DA0008-B5EC-4315-A6B0-15D7B665546D}"/>
              </a:ext>
            </a:extLst>
          </p:cNvPr>
          <p:cNvSpPr txBox="1"/>
          <p:nvPr/>
        </p:nvSpPr>
        <p:spPr>
          <a:xfrm>
            <a:off x="1327469" y="1083212"/>
            <a:ext cx="222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생성자 네트워크</a:t>
            </a:r>
          </a:p>
        </p:txBody>
      </p:sp>
    </p:spTree>
    <p:extLst>
      <p:ext uri="{BB962C8B-B14F-4D97-AF65-F5344CB8AC3E}">
        <p14:creationId xmlns:p14="http://schemas.microsoft.com/office/powerpoint/2010/main" val="25452509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9301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897123" y="22174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8.5.1 GAN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 방법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B43A7B-52C3-4B41-A428-D26070110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45" y="893744"/>
            <a:ext cx="10155509" cy="5070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DA0008-B5EC-4315-A6B0-15D7B665546D}"/>
              </a:ext>
            </a:extLst>
          </p:cNvPr>
          <p:cNvSpPr txBox="1"/>
          <p:nvPr/>
        </p:nvSpPr>
        <p:spPr>
          <a:xfrm>
            <a:off x="1411874" y="1219827"/>
            <a:ext cx="222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판별자</a:t>
            </a:r>
            <a:r>
              <a:rPr lang="ko-KR" altLang="en-US" dirty="0"/>
              <a:t> 네트워크</a:t>
            </a:r>
          </a:p>
        </p:txBody>
      </p:sp>
    </p:spTree>
    <p:extLst>
      <p:ext uri="{BB962C8B-B14F-4D97-AF65-F5344CB8AC3E}">
        <p14:creationId xmlns:p14="http://schemas.microsoft.com/office/powerpoint/2010/main" val="2066932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9301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897123" y="221740"/>
            <a:ext cx="5928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8.5.1 GAN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 방법 </a:t>
            </a: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코드로 설명</a:t>
            </a: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8.5.2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395379-0189-4E8D-9B54-5AD4A7A350C4}"/>
              </a:ext>
            </a:extLst>
          </p:cNvPr>
          <p:cNvSpPr txBox="1"/>
          <p:nvPr/>
        </p:nvSpPr>
        <p:spPr>
          <a:xfrm>
            <a:off x="1795669" y="1104244"/>
            <a:ext cx="9104243" cy="4975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&lt;GAN </a:t>
            </a:r>
            <a:r>
              <a:rPr lang="ko-KR" altLang="en-US" sz="2400" dirty="0">
                <a:solidFill>
                  <a:schemeClr val="bg1"/>
                </a:solidFill>
              </a:rPr>
              <a:t>생성자 </a:t>
            </a:r>
            <a:r>
              <a:rPr lang="ko-KR" altLang="en-US" sz="2400" dirty="0" err="1">
                <a:solidFill>
                  <a:schemeClr val="bg1"/>
                </a:solidFill>
              </a:rPr>
              <a:t>판별자</a:t>
            </a:r>
            <a:r>
              <a:rPr lang="ko-KR" altLang="en-US" sz="2400" dirty="0">
                <a:solidFill>
                  <a:schemeClr val="bg1"/>
                </a:solidFill>
              </a:rPr>
              <a:t> 구현하는데 사용하는 기법들</a:t>
            </a:r>
            <a:r>
              <a:rPr lang="en-US" altLang="ko-KR" sz="2400" dirty="0">
                <a:solidFill>
                  <a:schemeClr val="bg1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900" dirty="0">
                <a:solidFill>
                  <a:schemeClr val="bg1"/>
                </a:solidFill>
              </a:rPr>
              <a:t>생성자의 마지막 활성화는 </a:t>
            </a:r>
            <a:r>
              <a:rPr lang="en-US" altLang="ko-KR" sz="1900" dirty="0">
                <a:solidFill>
                  <a:schemeClr val="bg1"/>
                </a:solidFill>
              </a:rPr>
              <a:t>sigmoid</a:t>
            </a:r>
            <a:r>
              <a:rPr lang="ko-KR" altLang="en-US" sz="1900" dirty="0">
                <a:solidFill>
                  <a:schemeClr val="bg1"/>
                </a:solidFill>
              </a:rPr>
              <a:t>대신 </a:t>
            </a:r>
            <a:r>
              <a:rPr lang="en-US" altLang="ko-KR" sz="1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tanh</a:t>
            </a:r>
            <a:r>
              <a:rPr lang="ko-KR" altLang="en-US" sz="19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함수 </a:t>
            </a:r>
            <a:r>
              <a:rPr lang="ko-KR" altLang="en-US" sz="1900" dirty="0">
                <a:solidFill>
                  <a:schemeClr val="bg1"/>
                </a:solidFill>
              </a:rPr>
              <a:t>사용</a:t>
            </a:r>
            <a:endParaRPr lang="en-US" altLang="ko-KR" sz="19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900" dirty="0">
                <a:solidFill>
                  <a:schemeClr val="bg1"/>
                </a:solidFill>
              </a:rPr>
              <a:t>정규 분포를 사용해 잠재공간에서 포인트 샘플링</a:t>
            </a:r>
            <a:endParaRPr lang="en-US" altLang="ko-KR" sz="19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900" b="1" dirty="0">
                <a:solidFill>
                  <a:schemeClr val="bg1"/>
                </a:solidFill>
              </a:rPr>
              <a:t>무작위성</a:t>
            </a:r>
            <a:r>
              <a:rPr lang="ko-KR" altLang="en-US" sz="1900" dirty="0">
                <a:solidFill>
                  <a:schemeClr val="bg1"/>
                </a:solidFill>
              </a:rPr>
              <a:t>주입</a:t>
            </a:r>
            <a:r>
              <a:rPr lang="en-US" altLang="ko-KR" sz="19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</a:t>
            </a:r>
            <a:r>
              <a:rPr lang="ko-KR" altLang="en-US" sz="19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드롭아웃</a:t>
            </a:r>
            <a:r>
              <a:rPr lang="ko-KR" altLang="en-US" sz="19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900" dirty="0">
                <a:solidFill>
                  <a:schemeClr val="bg1"/>
                </a:solidFill>
              </a:rPr>
              <a:t>or </a:t>
            </a:r>
            <a:r>
              <a:rPr lang="ko-KR" altLang="en-US" sz="1900" dirty="0">
                <a:solidFill>
                  <a:schemeClr val="bg1"/>
                </a:solidFill>
              </a:rPr>
              <a:t>레이블에 </a:t>
            </a:r>
            <a:r>
              <a:rPr lang="ko-KR" altLang="en-US" sz="1900" dirty="0" err="1">
                <a:solidFill>
                  <a:schemeClr val="bg1"/>
                </a:solidFill>
              </a:rPr>
              <a:t>랜덤노이즈</a:t>
            </a:r>
            <a:r>
              <a:rPr lang="ko-KR" altLang="en-US" sz="1900" dirty="0">
                <a:solidFill>
                  <a:schemeClr val="bg1"/>
                </a:solidFill>
              </a:rPr>
              <a:t> </a:t>
            </a:r>
            <a:r>
              <a:rPr lang="en-US" altLang="ko-KR" sz="1900" dirty="0">
                <a:solidFill>
                  <a:schemeClr val="bg1"/>
                </a:solidFill>
              </a:rPr>
              <a:t>=&gt; </a:t>
            </a:r>
            <a:r>
              <a:rPr lang="ko-KR" altLang="en-US" sz="1900" dirty="0">
                <a:solidFill>
                  <a:schemeClr val="bg1"/>
                </a:solidFill>
              </a:rPr>
              <a:t>모델이 </a:t>
            </a:r>
            <a:r>
              <a:rPr lang="en-US" altLang="ko-KR" sz="1900" dirty="0">
                <a:solidFill>
                  <a:schemeClr val="bg1"/>
                </a:solidFill>
              </a:rPr>
              <a:t>						                            </a:t>
            </a:r>
            <a:r>
              <a:rPr lang="ko-KR" altLang="en-US" sz="1900" dirty="0">
                <a:solidFill>
                  <a:schemeClr val="bg1"/>
                </a:solidFill>
              </a:rPr>
              <a:t>견고해짐</a:t>
            </a:r>
            <a:endParaRPr lang="en-US" altLang="ko-KR" sz="19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900" dirty="0" err="1">
                <a:solidFill>
                  <a:schemeClr val="bg1"/>
                </a:solidFill>
              </a:rPr>
              <a:t>다운샘플링할때</a:t>
            </a:r>
            <a:r>
              <a:rPr lang="ko-KR" altLang="en-US" sz="1900" dirty="0">
                <a:solidFill>
                  <a:schemeClr val="bg1"/>
                </a:solidFill>
              </a:rPr>
              <a:t> 최대 </a:t>
            </a:r>
            <a:r>
              <a:rPr lang="ko-KR" altLang="en-US" sz="1900" dirty="0" err="1">
                <a:solidFill>
                  <a:schemeClr val="bg1"/>
                </a:solidFill>
              </a:rPr>
              <a:t>풀링</a:t>
            </a:r>
            <a:r>
              <a:rPr lang="ko-KR" altLang="en-US" sz="1900" dirty="0">
                <a:solidFill>
                  <a:schemeClr val="bg1"/>
                </a:solidFill>
              </a:rPr>
              <a:t> 대신 </a:t>
            </a:r>
            <a:r>
              <a:rPr lang="ko-KR" altLang="en-US" sz="1900" b="1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스트라이드</a:t>
            </a:r>
            <a:r>
              <a:rPr lang="ko-KR" altLang="en-US" sz="19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1900" b="1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합성곱</a:t>
            </a:r>
            <a:r>
              <a:rPr lang="ko-KR" altLang="en-US" sz="19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1900" dirty="0">
                <a:solidFill>
                  <a:schemeClr val="bg1"/>
                </a:solidFill>
              </a:rPr>
              <a:t>사용</a:t>
            </a:r>
            <a:endParaRPr lang="en-US" altLang="ko-KR" sz="19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900" dirty="0">
                <a:solidFill>
                  <a:schemeClr val="bg1"/>
                </a:solidFill>
              </a:rPr>
              <a:t> </a:t>
            </a:r>
            <a:r>
              <a:rPr lang="en-US" altLang="ko-KR" sz="1900" dirty="0" err="1">
                <a:solidFill>
                  <a:schemeClr val="bg1"/>
                </a:solidFill>
              </a:rPr>
              <a:t>ReLU</a:t>
            </a:r>
            <a:r>
              <a:rPr lang="ko-KR" altLang="en-US" sz="1900" dirty="0">
                <a:solidFill>
                  <a:schemeClr val="bg1"/>
                </a:solidFill>
              </a:rPr>
              <a:t>활성화 대신 </a:t>
            </a:r>
            <a:r>
              <a:rPr lang="en-US" altLang="ko-KR" sz="1900" dirty="0" err="1">
                <a:solidFill>
                  <a:schemeClr val="bg1"/>
                </a:solidFill>
              </a:rPr>
              <a:t>LeakyReLU</a:t>
            </a:r>
            <a:r>
              <a:rPr lang="ko-KR" altLang="en-US" sz="1900" dirty="0">
                <a:solidFill>
                  <a:schemeClr val="bg1"/>
                </a:solidFill>
              </a:rPr>
              <a:t>층을 사용 </a:t>
            </a:r>
            <a:r>
              <a:rPr lang="en-US" altLang="ko-KR" sz="1900" dirty="0">
                <a:solidFill>
                  <a:schemeClr val="bg1"/>
                </a:solidFill>
              </a:rPr>
              <a:t>=&gt; </a:t>
            </a:r>
            <a:r>
              <a:rPr lang="ko-KR" altLang="en-US" sz="1900" dirty="0">
                <a:solidFill>
                  <a:schemeClr val="bg1"/>
                </a:solidFill>
              </a:rPr>
              <a:t>음수를 약간 허용</a:t>
            </a:r>
            <a:endParaRPr lang="en-US" altLang="ko-KR" sz="19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900" dirty="0">
                <a:solidFill>
                  <a:schemeClr val="bg1"/>
                </a:solidFill>
              </a:rPr>
              <a:t>                                                       =&gt; </a:t>
            </a:r>
            <a:r>
              <a:rPr lang="ko-KR" altLang="en-US" sz="1900" dirty="0" err="1">
                <a:solidFill>
                  <a:schemeClr val="bg1"/>
                </a:solidFill>
              </a:rPr>
              <a:t>그래디언트</a:t>
            </a:r>
            <a:r>
              <a:rPr lang="ko-KR" altLang="en-US" sz="1900" dirty="0">
                <a:solidFill>
                  <a:schemeClr val="bg1"/>
                </a:solidFill>
              </a:rPr>
              <a:t> 희소 완화</a:t>
            </a:r>
            <a:r>
              <a:rPr lang="en-US" altLang="ko-KR" sz="1900" dirty="0">
                <a:solidFill>
                  <a:schemeClr val="bg1"/>
                </a:solidFill>
              </a:rPr>
              <a:t>	</a:t>
            </a:r>
          </a:p>
          <a:p>
            <a:pPr marL="457200" indent="-457200">
              <a:lnSpc>
                <a:spcPct val="150000"/>
              </a:lnSpc>
              <a:buAutoNum type="arabicPeriod" startAt="6"/>
            </a:pPr>
            <a:r>
              <a:rPr lang="en-US" altLang="ko-KR" sz="1900" dirty="0">
                <a:solidFill>
                  <a:schemeClr val="bg1"/>
                </a:solidFill>
              </a:rPr>
              <a:t>Conv2DTranpose</a:t>
            </a:r>
            <a:r>
              <a:rPr lang="ko-KR" altLang="en-US" sz="1900" dirty="0">
                <a:solidFill>
                  <a:schemeClr val="bg1"/>
                </a:solidFill>
              </a:rPr>
              <a:t>나 </a:t>
            </a:r>
            <a:r>
              <a:rPr lang="en-US" altLang="ko-KR" sz="1900" dirty="0">
                <a:solidFill>
                  <a:schemeClr val="bg1"/>
                </a:solidFill>
              </a:rPr>
              <a:t>Conv2D</a:t>
            </a:r>
            <a:r>
              <a:rPr lang="ko-KR" altLang="en-US" sz="1900" dirty="0">
                <a:solidFill>
                  <a:schemeClr val="bg1"/>
                </a:solidFill>
              </a:rPr>
              <a:t>사용할 때 </a:t>
            </a:r>
            <a:r>
              <a:rPr lang="ko-KR" altLang="en-US" sz="1900" dirty="0" err="1">
                <a:solidFill>
                  <a:schemeClr val="bg1"/>
                </a:solidFill>
              </a:rPr>
              <a:t>커널크기는</a:t>
            </a:r>
            <a:r>
              <a:rPr lang="ko-KR" altLang="en-US" sz="1900" dirty="0">
                <a:solidFill>
                  <a:schemeClr val="bg1"/>
                </a:solidFill>
              </a:rPr>
              <a:t> </a:t>
            </a:r>
            <a:r>
              <a:rPr lang="ko-KR" altLang="en-US" sz="1900" dirty="0" err="1">
                <a:solidFill>
                  <a:schemeClr val="bg1"/>
                </a:solidFill>
              </a:rPr>
              <a:t>스트라이드</a:t>
            </a:r>
            <a:r>
              <a:rPr lang="ko-KR" altLang="en-US" sz="1900" dirty="0">
                <a:solidFill>
                  <a:schemeClr val="bg1"/>
                </a:solidFill>
              </a:rPr>
              <a:t> 크기의 배수</a:t>
            </a:r>
            <a:endParaRPr lang="en-US" altLang="ko-KR" sz="19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900" dirty="0">
                <a:solidFill>
                  <a:schemeClr val="bg1"/>
                </a:solidFill>
              </a:rPr>
              <a:t>					=&gt; </a:t>
            </a:r>
            <a:r>
              <a:rPr lang="ko-KR" altLang="en-US" sz="1900" dirty="0">
                <a:solidFill>
                  <a:schemeClr val="bg1"/>
                </a:solidFill>
              </a:rPr>
              <a:t>공평하게 </a:t>
            </a:r>
            <a:r>
              <a:rPr lang="ko-KR" altLang="en-US" sz="1900" dirty="0" err="1">
                <a:solidFill>
                  <a:schemeClr val="bg1"/>
                </a:solidFill>
              </a:rPr>
              <a:t>합성곱</a:t>
            </a:r>
            <a:r>
              <a:rPr lang="ko-KR" altLang="en-US" sz="1900" dirty="0">
                <a:solidFill>
                  <a:schemeClr val="bg1"/>
                </a:solidFill>
              </a:rPr>
              <a:t> 가능</a:t>
            </a:r>
            <a:r>
              <a:rPr lang="en-US" altLang="ko-KR" sz="1900" dirty="0">
                <a:solidFill>
                  <a:schemeClr val="bg1"/>
                </a:solidFill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810237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9301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897123" y="221740"/>
            <a:ext cx="2898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8.5.3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생성자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 </a:t>
            </a: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8-29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생성자 네트워크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5AB44C6-E99C-40C4-B67D-F305E610B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28" y="1130122"/>
            <a:ext cx="2877711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latent_dim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32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32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32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channels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8D3F0-F73C-45D4-9D1B-5C3C217A04F7}"/>
              </a:ext>
            </a:extLst>
          </p:cNvPr>
          <p:cNvSpPr txBox="1"/>
          <p:nvPr/>
        </p:nvSpPr>
        <p:spPr>
          <a:xfrm>
            <a:off x="518128" y="3355092"/>
            <a:ext cx="3015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32</a:t>
            </a:r>
            <a:r>
              <a:rPr lang="ko-KR" altLang="en-US" dirty="0">
                <a:solidFill>
                  <a:schemeClr val="bg1"/>
                </a:solidFill>
              </a:rPr>
              <a:t>차원 크기의 벡터를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(32,32,3)</a:t>
            </a:r>
            <a:r>
              <a:rPr lang="ko-KR" altLang="en-US" dirty="0">
                <a:solidFill>
                  <a:schemeClr val="bg1"/>
                </a:solidFill>
              </a:rPr>
              <a:t>크기의 이미지로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매핑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FB86417-6C98-4370-BBE0-D2D2E9A5B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6169" y="386185"/>
            <a:ext cx="7814960" cy="57554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generator_input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latent_dim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,))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ko-KR" sz="1600" b="0" i="1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#(</a:t>
            </a:r>
            <a:r>
              <a:rPr lang="en-US" altLang="ko-KR" sz="16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latent_dim</a:t>
            </a:r>
            <a:r>
              <a: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,)</a:t>
            </a:r>
            <a:r>
              <a:rPr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벡터를 </a:t>
            </a:r>
            <a:r>
              <a: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(32,32,3)</a:t>
            </a:r>
            <a:r>
              <a:rPr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이미지로 매핑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입력을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16 × 16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크기의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128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개 채널을 가진 특성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맵으로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변환합니다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128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16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generator_input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layers.LeakyReLU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layers.Reshape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layers.</a:t>
            </a:r>
            <a:r>
              <a:rPr kumimoji="0" lang="ko-KR" altLang="ko-KR" sz="16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same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</a:t>
            </a:r>
            <a:r>
              <a:rPr kumimoji="0" lang="ko-KR" altLang="ko-KR" sz="1600" b="0" i="0" u="sng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LeakyReLU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# </a:t>
            </a:r>
            <a:r>
              <a:rPr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음수 약간 허용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32 × 32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크기로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업샘플링합니다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layers.</a:t>
            </a:r>
            <a:r>
              <a:rPr kumimoji="0" lang="ko-KR" altLang="ko-KR" sz="16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Conv2DTranspose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sng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strides</a:t>
            </a:r>
            <a:r>
              <a:rPr kumimoji="0" lang="ko-KR" altLang="ko-KR" sz="16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sng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same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</a:t>
            </a:r>
            <a:r>
              <a:rPr kumimoji="0" lang="ko-KR" altLang="ko-KR" sz="1600" b="0" i="0" u="sng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LeakyReLU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합성곱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층을 더 추가합니다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layers.Conv2D(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same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layers.LeakyReLU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layers.Conv2D(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same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layers.LeakyReLU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layers.Conv2D(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channels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sng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sz="16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1" i="0" u="sng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sng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tanh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same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6C2E3"/>
                </a:highlight>
                <a:latin typeface="Consolas" panose="020B0609020204030204" pitchFamily="49" charset="0"/>
              </a:rPr>
              <a:t>generator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keras.models.Model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generator_input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generator.summary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6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en-US" sz="16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생성자 모델 객체 생성</a:t>
            </a:r>
            <a:endParaRPr kumimoji="0" lang="ko-KR" altLang="ko-KR" sz="4000" b="0" i="1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A2F2C-C4CD-411B-BF6A-759F678397B3}"/>
              </a:ext>
            </a:extLst>
          </p:cNvPr>
          <p:cNvSpPr txBox="1"/>
          <p:nvPr/>
        </p:nvSpPr>
        <p:spPr>
          <a:xfrm>
            <a:off x="630681" y="4483603"/>
            <a:ext cx="2729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</a:rPr>
              <a:t>노이즈 이미지 생성 막기위해서 </a:t>
            </a:r>
            <a:r>
              <a:rPr lang="ko-KR" altLang="en-US" dirty="0" err="1">
                <a:solidFill>
                  <a:schemeClr val="bg1"/>
                </a:solidFill>
              </a:rPr>
              <a:t>드롭아웃</a:t>
            </a:r>
            <a:r>
              <a:rPr lang="ko-KR" altLang="en-US" dirty="0">
                <a:solidFill>
                  <a:schemeClr val="bg1"/>
                </a:solidFill>
              </a:rPr>
              <a:t> 사용할 수도 있음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FE3F8-F66A-4DA0-99F2-C50E52D5670C}"/>
              </a:ext>
            </a:extLst>
          </p:cNvPr>
          <p:cNvSpPr txBox="1"/>
          <p:nvPr/>
        </p:nvSpPr>
        <p:spPr>
          <a:xfrm>
            <a:off x="6217921" y="511497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8652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9301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897123" y="221740"/>
            <a:ext cx="2898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8.5.3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생성자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 </a:t>
            </a: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8-29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생성자 네트워크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3A2A32-D644-4DCB-B5D6-3F59C62D8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129" y="0"/>
            <a:ext cx="6535166" cy="673400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3F109AA-C0DA-4140-B640-ABF080DBD6D6}"/>
              </a:ext>
            </a:extLst>
          </p:cNvPr>
          <p:cNvSpPr/>
          <p:nvPr/>
        </p:nvSpPr>
        <p:spPr>
          <a:xfrm>
            <a:off x="5962397" y="3144571"/>
            <a:ext cx="1015180" cy="444862"/>
          </a:xfrm>
          <a:custGeom>
            <a:avLst/>
            <a:gdLst>
              <a:gd name="connsiteX0" fmla="*/ 0 w 1015180"/>
              <a:gd name="connsiteY0" fmla="*/ 0 h 444862"/>
              <a:gd name="connsiteX1" fmla="*/ 497438 w 1015180"/>
              <a:gd name="connsiteY1" fmla="*/ 0 h 444862"/>
              <a:gd name="connsiteX2" fmla="*/ 1015180 w 1015180"/>
              <a:gd name="connsiteY2" fmla="*/ 0 h 444862"/>
              <a:gd name="connsiteX3" fmla="*/ 1015180 w 1015180"/>
              <a:gd name="connsiteY3" fmla="*/ 444862 h 444862"/>
              <a:gd name="connsiteX4" fmla="*/ 507590 w 1015180"/>
              <a:gd name="connsiteY4" fmla="*/ 444862 h 444862"/>
              <a:gd name="connsiteX5" fmla="*/ 0 w 1015180"/>
              <a:gd name="connsiteY5" fmla="*/ 444862 h 444862"/>
              <a:gd name="connsiteX6" fmla="*/ 0 w 1015180"/>
              <a:gd name="connsiteY6" fmla="*/ 0 h 44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5180" h="444862" extrusionOk="0">
                <a:moveTo>
                  <a:pt x="0" y="0"/>
                </a:moveTo>
                <a:cubicBezTo>
                  <a:pt x="116036" y="10885"/>
                  <a:pt x="318585" y="-15971"/>
                  <a:pt x="497438" y="0"/>
                </a:cubicBezTo>
                <a:cubicBezTo>
                  <a:pt x="676291" y="15971"/>
                  <a:pt x="866427" y="5090"/>
                  <a:pt x="1015180" y="0"/>
                </a:cubicBezTo>
                <a:cubicBezTo>
                  <a:pt x="996869" y="156220"/>
                  <a:pt x="1013069" y="238637"/>
                  <a:pt x="1015180" y="444862"/>
                </a:cubicBezTo>
                <a:cubicBezTo>
                  <a:pt x="763804" y="465320"/>
                  <a:pt x="638426" y="447211"/>
                  <a:pt x="507590" y="444862"/>
                </a:cubicBezTo>
                <a:cubicBezTo>
                  <a:pt x="376754" y="442514"/>
                  <a:pt x="243154" y="452752"/>
                  <a:pt x="0" y="444862"/>
                </a:cubicBezTo>
                <a:cubicBezTo>
                  <a:pt x="5728" y="225018"/>
                  <a:pt x="21038" y="128387"/>
                  <a:pt x="0" y="0"/>
                </a:cubicBezTo>
                <a:close/>
              </a:path>
            </a:pathLst>
          </a:custGeom>
          <a:noFill/>
          <a:ln w="44450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원형 9">
            <a:extLst>
              <a:ext uri="{FF2B5EF4-FFF2-40B4-BE49-F238E27FC236}">
                <a16:creationId xmlns:a16="http://schemas.microsoft.com/office/drawing/2014/main" id="{D1BA4122-B29A-4C6C-9915-40E05F0B0628}"/>
              </a:ext>
            </a:extLst>
          </p:cNvPr>
          <p:cNvSpPr/>
          <p:nvPr/>
        </p:nvSpPr>
        <p:spPr>
          <a:xfrm rot="4860471" flipV="1">
            <a:off x="3726856" y="3275018"/>
            <a:ext cx="506437" cy="659591"/>
          </a:xfrm>
          <a:prstGeom prst="circular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3ADFC4-2DB9-406A-8826-A184C0E52255}"/>
              </a:ext>
            </a:extLst>
          </p:cNvPr>
          <p:cNvSpPr txBox="1"/>
          <p:nvPr/>
        </p:nvSpPr>
        <p:spPr>
          <a:xfrm>
            <a:off x="1637604" y="3144571"/>
            <a:ext cx="3168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FFFF00"/>
                </a:solidFill>
              </a:rPr>
              <a:t>업샘플링으로</a:t>
            </a:r>
            <a:endParaRPr lang="en-US" altLang="ko-KR" sz="2000" dirty="0">
              <a:solidFill>
                <a:srgbClr val="FFFF00"/>
              </a:solidFill>
            </a:endParaRPr>
          </a:p>
          <a:p>
            <a:r>
              <a:rPr lang="ko-KR" altLang="en-US" sz="2000" dirty="0">
                <a:solidFill>
                  <a:srgbClr val="FFFF00"/>
                </a:solidFill>
              </a:rPr>
              <a:t>이미지크기 </a:t>
            </a:r>
            <a:r>
              <a:rPr lang="en-US" altLang="ko-KR" sz="2000" dirty="0">
                <a:solidFill>
                  <a:srgbClr val="FFFF00"/>
                </a:solidFill>
              </a:rPr>
              <a:t>2</a:t>
            </a:r>
            <a:r>
              <a:rPr lang="ko-KR" altLang="en-US" sz="2000" dirty="0">
                <a:solidFill>
                  <a:srgbClr val="FFFF00"/>
                </a:solidFill>
              </a:rPr>
              <a:t>배</a:t>
            </a:r>
            <a:endParaRPr lang="en-US" altLang="ko-KR" sz="2000" dirty="0">
              <a:solidFill>
                <a:srgbClr val="FFFF00"/>
              </a:solidFill>
            </a:endParaRPr>
          </a:p>
          <a:p>
            <a:r>
              <a:rPr lang="en-US" altLang="ko-KR" sz="2000" dirty="0">
                <a:solidFill>
                  <a:srgbClr val="FFFF00"/>
                </a:solidFill>
              </a:rPr>
              <a:t>16 -&gt; 32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3149A3-679A-4AEB-B4C4-DB367A747BE4}"/>
              </a:ext>
            </a:extLst>
          </p:cNvPr>
          <p:cNvSpPr txBox="1"/>
          <p:nvPr/>
        </p:nvSpPr>
        <p:spPr>
          <a:xfrm>
            <a:off x="583366" y="1576627"/>
            <a:ext cx="3396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업샘플링</a:t>
            </a:r>
            <a:r>
              <a:rPr lang="ko-KR" altLang="en-US" sz="2000" dirty="0">
                <a:solidFill>
                  <a:schemeClr val="bg1"/>
                </a:solidFill>
              </a:rPr>
              <a:t> 있는 곳 제외하고는 </a:t>
            </a:r>
            <a:r>
              <a:rPr lang="en-US" altLang="ko-KR" sz="2000" dirty="0">
                <a:solidFill>
                  <a:schemeClr val="bg1"/>
                </a:solidFill>
              </a:rPr>
              <a:t>padding</a:t>
            </a:r>
            <a:r>
              <a:rPr lang="ko-KR" altLang="en-US" sz="2000" dirty="0">
                <a:solidFill>
                  <a:schemeClr val="bg1"/>
                </a:solidFill>
              </a:rPr>
              <a:t>이 있으므로 이미지 크기 변화 </a:t>
            </a:r>
            <a:r>
              <a:rPr lang="en-US" altLang="ko-KR" sz="2000" dirty="0">
                <a:solidFill>
                  <a:schemeClr val="bg1"/>
                </a:solidFill>
              </a:rPr>
              <a:t>X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0A99B68-DF9A-4403-9F6B-60154CDB7A80}"/>
              </a:ext>
            </a:extLst>
          </p:cNvPr>
          <p:cNvCxnSpPr/>
          <p:nvPr/>
        </p:nvCxnSpPr>
        <p:spPr>
          <a:xfrm>
            <a:off x="7498080" y="3533161"/>
            <a:ext cx="8018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3748672-3385-491B-81A3-2BCF154388CA}"/>
              </a:ext>
            </a:extLst>
          </p:cNvPr>
          <p:cNvCxnSpPr/>
          <p:nvPr/>
        </p:nvCxnSpPr>
        <p:spPr>
          <a:xfrm>
            <a:off x="7498080" y="3074057"/>
            <a:ext cx="8018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3948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9301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B477-FB76-4864-BF7D-B98CE16541AC}"/>
              </a:ext>
            </a:extLst>
          </p:cNvPr>
          <p:cNvSpPr txBox="1"/>
          <p:nvPr/>
        </p:nvSpPr>
        <p:spPr>
          <a:xfrm>
            <a:off x="140677" y="843029"/>
            <a:ext cx="1863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8.5.4 </a:t>
            </a:r>
            <a:r>
              <a:rPr lang="ko-KR" altLang="en-US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판별자</a:t>
            </a: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</a:t>
            </a:r>
          </a:p>
          <a:p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 </a:t>
            </a: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8-30 GAN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판별자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네트워크 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7731121-3456-462F-8F9B-61340EBC5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4338" y="248253"/>
            <a:ext cx="10059164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discriminator_input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channels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layers.Conv2D(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discriminator_input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layers.LeakyReLU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layers.Conv2D(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strides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layers.LeakyReLU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layers.Conv2D(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strides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layers.LeakyReLU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layers.Conv2D(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strides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layers.LeakyReLU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layers.Flatten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</a:t>
            </a:r>
            <a:r>
              <a:rPr kumimoji="0" lang="ko-KR" altLang="ko-KR" sz="1600" b="0" i="0" u="sng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600" i="1" dirty="0" err="1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드롭아웃</a:t>
            </a:r>
            <a:r>
              <a:rPr lang="ko-KR" altLang="ko-KR" sz="16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층을 넣는 것이 아주 중요합니다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!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sigmoid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6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분류 층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sng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discriminator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keras.models.Model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discriminator_input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600" b="0" i="1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ko-KR" altLang="en-US" sz="16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판별자</a:t>
            </a:r>
            <a:r>
              <a:rPr kumimoji="0" lang="ko-KR" altLang="en-US" sz="1600" b="0" i="1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en-US" sz="16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모댈</a:t>
            </a:r>
            <a:r>
              <a:rPr kumimoji="0" lang="ko-KR" altLang="en-US" sz="1600" b="0" i="1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객체 생성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discriminator.summary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옵티마이저에서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값을 지정하여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600" b="0" i="1" u="sng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그래디언트</a:t>
            </a:r>
            <a:r>
              <a:rPr kumimoji="0" lang="ko-KR" altLang="ko-KR" sz="1600" b="0" i="1" u="sng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kumimoji="0" lang="ko-KR" altLang="ko-KR" sz="1600" b="0" i="1" u="sng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클리핑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을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사용합니다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안정된 훈련을 위해서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학습률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감쇠를 사용합니다</a:t>
            </a:r>
            <a:r>
              <a:rPr kumimoji="0" lang="en-US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decay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discriminator_optimizer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keras.optimizers.RMSprop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0.0008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clipvalue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decay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1e-8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discriminator.compile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discriminator_optimizer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binary_crossentropy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래픽 6" descr="별">
            <a:extLst>
              <a:ext uri="{FF2B5EF4-FFF2-40B4-BE49-F238E27FC236}">
                <a16:creationId xmlns:a16="http://schemas.microsoft.com/office/drawing/2014/main" id="{05950465-DC48-4307-9CE8-7DF5DE5EBE0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1196511">
            <a:off x="1214248" y="2864067"/>
            <a:ext cx="777911" cy="7779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E6CD45-906C-4A50-867C-6B1F5C45B55F}"/>
              </a:ext>
            </a:extLst>
          </p:cNvPr>
          <p:cNvSpPr txBox="1"/>
          <p:nvPr/>
        </p:nvSpPr>
        <p:spPr>
          <a:xfrm>
            <a:off x="6785318" y="1012373"/>
            <a:ext cx="3776869" cy="1200329"/>
          </a:xfrm>
          <a:prstGeom prst="rect">
            <a:avLst/>
          </a:prstGeom>
          <a:solidFill>
            <a:srgbClr val="C3DDF4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그래디언트</a:t>
            </a:r>
            <a:r>
              <a:rPr lang="ko-KR" altLang="en-US" dirty="0"/>
              <a:t> </a:t>
            </a:r>
            <a:r>
              <a:rPr lang="ko-KR" altLang="en-US" dirty="0" err="1"/>
              <a:t>클리핑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상황에 맞게 최적의 </a:t>
            </a:r>
            <a:r>
              <a:rPr lang="ko-KR" altLang="en-US" dirty="0" err="1"/>
              <a:t>학습률을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찾아주어 </a:t>
            </a:r>
            <a:r>
              <a:rPr lang="ko-KR" altLang="en-US" dirty="0" err="1"/>
              <a:t>경사하강법의</a:t>
            </a:r>
            <a:r>
              <a:rPr lang="ko-KR" altLang="en-US" dirty="0"/>
              <a:t> 업데이트 속도 조절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4D4C265-0D00-4AC1-A0D2-6EAC4A9F5666}"/>
              </a:ext>
            </a:extLst>
          </p:cNvPr>
          <p:cNvCxnSpPr>
            <a:cxnSpLocks/>
          </p:cNvCxnSpPr>
          <p:nvPr/>
        </p:nvCxnSpPr>
        <p:spPr>
          <a:xfrm>
            <a:off x="8186327" y="2242038"/>
            <a:ext cx="1056147" cy="2623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0BD468D-473C-49E4-8C33-3BEE98E10916}"/>
              </a:ext>
            </a:extLst>
          </p:cNvPr>
          <p:cNvSpPr txBox="1"/>
          <p:nvPr/>
        </p:nvSpPr>
        <p:spPr>
          <a:xfrm>
            <a:off x="9396914" y="2230155"/>
            <a:ext cx="2921390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진짜</a:t>
            </a:r>
            <a:r>
              <a:rPr lang="en-US" altLang="ko-KR" dirty="0"/>
              <a:t>”,”</a:t>
            </a:r>
            <a:r>
              <a:rPr lang="ko-KR" altLang="en-US" dirty="0"/>
              <a:t>거짓“</a:t>
            </a:r>
            <a:r>
              <a:rPr lang="en-US" altLang="ko-KR" dirty="0"/>
              <a:t>- </a:t>
            </a:r>
            <a:r>
              <a:rPr lang="ko-KR" altLang="en-US" dirty="0"/>
              <a:t>이진</a:t>
            </a:r>
            <a:endParaRPr lang="en-US" altLang="ko-KR" dirty="0"/>
          </a:p>
          <a:p>
            <a:r>
              <a:rPr lang="ko-KR" altLang="en-US" dirty="0"/>
              <a:t>이미지가 진짜일 확률을 추정해 이진 값으로 매핑</a:t>
            </a:r>
          </a:p>
        </p:txBody>
      </p:sp>
    </p:spTree>
    <p:extLst>
      <p:ext uri="{BB962C8B-B14F-4D97-AF65-F5344CB8AC3E}">
        <p14:creationId xmlns:p14="http://schemas.microsoft.com/office/powerpoint/2010/main" val="11855513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9301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F505A-C767-4703-89D6-C7B8D54FDE94}"/>
              </a:ext>
            </a:extLst>
          </p:cNvPr>
          <p:cNvSpPr txBox="1"/>
          <p:nvPr/>
        </p:nvSpPr>
        <p:spPr>
          <a:xfrm>
            <a:off x="1133721" y="139965"/>
            <a:ext cx="1863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8.5.4 </a:t>
            </a:r>
            <a:r>
              <a:rPr lang="ko-KR" altLang="en-US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판별자</a:t>
            </a: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</a:t>
            </a:r>
          </a:p>
          <a:p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 </a:t>
            </a: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8-30 GAN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판별자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네트워크 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0A80FE-E8EE-443D-9C7E-A872B5667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756" y="139965"/>
            <a:ext cx="6591921" cy="6232613"/>
          </a:xfrm>
          <a:prstGeom prst="rect">
            <a:avLst/>
          </a:prstGeom>
        </p:spPr>
      </p:pic>
      <p:sp>
        <p:nvSpPr>
          <p:cNvPr id="4" name="왼쪽 대괄호 3">
            <a:extLst>
              <a:ext uri="{FF2B5EF4-FFF2-40B4-BE49-F238E27FC236}">
                <a16:creationId xmlns:a16="http://schemas.microsoft.com/office/drawing/2014/main" id="{E5EEC50C-BFFD-418F-81BB-3F96C95DA830}"/>
              </a:ext>
            </a:extLst>
          </p:cNvPr>
          <p:cNvSpPr/>
          <p:nvPr/>
        </p:nvSpPr>
        <p:spPr>
          <a:xfrm>
            <a:off x="3049191" y="2040834"/>
            <a:ext cx="423593" cy="2849217"/>
          </a:xfrm>
          <a:prstGeom prst="leftBracket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3BEC1-0DFE-4F6B-88C8-DCE6398433D9}"/>
              </a:ext>
            </a:extLst>
          </p:cNvPr>
          <p:cNvSpPr txBox="1"/>
          <p:nvPr/>
        </p:nvSpPr>
        <p:spPr>
          <a:xfrm>
            <a:off x="1133721" y="2452087"/>
            <a:ext cx="2051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Strides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=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커널 크기 </a:t>
            </a:r>
            <a:r>
              <a:rPr lang="en-US" altLang="ko-KR" dirty="0">
                <a:solidFill>
                  <a:schemeClr val="bg1"/>
                </a:solidFill>
              </a:rPr>
              <a:t>4*4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패딩</a:t>
            </a:r>
            <a:r>
              <a:rPr lang="en-US" altLang="ko-KR" dirty="0">
                <a:solidFill>
                  <a:schemeClr val="bg1"/>
                </a:solidFill>
              </a:rPr>
              <a:t>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9828EB-9525-48C5-BC29-C0BA358458BB}"/>
              </a:ext>
            </a:extLst>
          </p:cNvPr>
          <p:cNvSpPr txBox="1"/>
          <p:nvPr/>
        </p:nvSpPr>
        <p:spPr>
          <a:xfrm>
            <a:off x="7610621" y="4890051"/>
            <a:ext cx="135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=2*2*128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822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D210467-139B-43DB-AAEA-37762AD856A0}"/>
              </a:ext>
            </a:extLst>
          </p:cNvPr>
          <p:cNvSpPr/>
          <p:nvPr/>
        </p:nvSpPr>
        <p:spPr>
          <a:xfrm>
            <a:off x="0" y="659301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0" y="139965"/>
            <a:ext cx="532883" cy="5328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F505A-C767-4703-89D6-C7B8D54FDE94}"/>
              </a:ext>
            </a:extLst>
          </p:cNvPr>
          <p:cNvSpPr txBox="1"/>
          <p:nvPr/>
        </p:nvSpPr>
        <p:spPr>
          <a:xfrm>
            <a:off x="897122" y="139965"/>
            <a:ext cx="6024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8.5.5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적대적 네트워크   코드</a:t>
            </a: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8-31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적대적 네트워크</a:t>
            </a: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FBB344B-D7B9-4A68-A124-56C52FE40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919" y="1583903"/>
            <a:ext cx="10062370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판별자의 가중치가 훈련되지 않도록 설정합니다</a:t>
            </a:r>
            <a:r>
              <a:rPr kumimoji="0" lang="en-US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(</a:t>
            </a:r>
            <a:r>
              <a:rPr kumimoji="0" lang="ko-KR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동결</a:t>
            </a:r>
            <a:r>
              <a:rPr kumimoji="0" lang="en-US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#  </a:t>
            </a:r>
            <a:r>
              <a:rPr lang="ko-KR" altLang="en-US" i="1" dirty="0" err="1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동결안하면</a:t>
            </a:r>
            <a:r>
              <a:rPr lang="ko-KR" altLang="en-US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판별자의 가중치가 항상 </a:t>
            </a:r>
            <a:r>
              <a:rPr lang="en-US" altLang="ko-KR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“</a:t>
            </a:r>
            <a:r>
              <a:rPr lang="ko-KR" altLang="en-US" i="1" dirty="0" err="1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진짜＂라고</a:t>
            </a:r>
            <a:r>
              <a:rPr lang="ko-KR" altLang="en-US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예측함</a:t>
            </a:r>
            <a:endParaRPr lang="en-US" altLang="ko-KR" i="1" dirty="0">
              <a:solidFill>
                <a:srgbClr val="80808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# </a:t>
            </a:r>
            <a:r>
              <a:rPr kumimoji="0" lang="ko-KR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생성자와 판별자를 연결하는 </a:t>
            </a:r>
            <a:r>
              <a:rPr kumimoji="0" lang="en-US" altLang="ko-KR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gan</a:t>
            </a:r>
            <a:r>
              <a:rPr kumimoji="0" lang="ko-KR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네트워크 생성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discriminator.trainable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gan_input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keras.Input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latent_dim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gan_output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discriminator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gan_input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keras.models.Model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gan_input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gan_output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gan_optimizer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keras.optimizers.RMSprop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0.0004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clipvalue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decay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1e-8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gan.compile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gan_optimizer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binary_crossentropy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663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3073</Words>
  <Application>Microsoft Office PowerPoint</Application>
  <PresentationFormat>와이드스크린</PresentationFormat>
  <Paragraphs>710</Paragraphs>
  <Slides>108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108</vt:i4>
      </vt:variant>
    </vt:vector>
  </HeadingPairs>
  <TitlesOfParts>
    <vt:vector size="120" baseType="lpstr">
      <vt:lpstr>Arial Unicode MS</vt:lpstr>
      <vt:lpstr>나눔스퀘어</vt:lpstr>
      <vt:lpstr>나눔스퀘어 ExtraBold</vt:lpstr>
      <vt:lpstr>맑은 고딕</vt:lpstr>
      <vt:lpstr>한컴 고딕</vt:lpstr>
      <vt:lpstr>함초롬돋움</vt:lpstr>
      <vt:lpstr>휴먼둥근헤드라인</vt:lpstr>
      <vt:lpstr>Arial</vt:lpstr>
      <vt:lpstr>Consolas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SIM WOOHEE</dc:creator>
  <cp:lastModifiedBy>윤 인섭</cp:lastModifiedBy>
  <cp:revision>78</cp:revision>
  <dcterms:created xsi:type="dcterms:W3CDTF">2018-09-06T02:00:25Z</dcterms:created>
  <dcterms:modified xsi:type="dcterms:W3CDTF">2020-01-29T20:10:44Z</dcterms:modified>
</cp:coreProperties>
</file>